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1.xml" ContentType="application/inkml+xml"/>
  <Override PartName="/ppt/notesSlides/notesSlide14.xml" ContentType="application/vnd.openxmlformats-officedocument.presentationml.notesSlide+xml"/>
  <Override PartName="/ppt/ink/ink2.xml" ContentType="application/inkml+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4"/>
  </p:notesMasterIdLst>
  <p:sldIdLst>
    <p:sldId id="256" r:id="rId2"/>
    <p:sldId id="475" r:id="rId3"/>
    <p:sldId id="567" r:id="rId4"/>
    <p:sldId id="572" r:id="rId5"/>
    <p:sldId id="573" r:id="rId6"/>
    <p:sldId id="563" r:id="rId7"/>
    <p:sldId id="584" r:id="rId8"/>
    <p:sldId id="574" r:id="rId9"/>
    <p:sldId id="586" r:id="rId10"/>
    <p:sldId id="587" r:id="rId11"/>
    <p:sldId id="575" r:id="rId12"/>
    <p:sldId id="576" r:id="rId13"/>
    <p:sldId id="577" r:id="rId14"/>
    <p:sldId id="585" r:id="rId15"/>
    <p:sldId id="578" r:id="rId16"/>
    <p:sldId id="579" r:id="rId17"/>
    <p:sldId id="580" r:id="rId18"/>
    <p:sldId id="553" r:id="rId19"/>
    <p:sldId id="588" r:id="rId20"/>
    <p:sldId id="581" r:id="rId21"/>
    <p:sldId id="551" r:id="rId22"/>
    <p:sldId id="552" r:id="rId23"/>
  </p:sldIdLst>
  <p:sldSz cx="9144000" cy="5715000" type="screen16x10"/>
  <p:notesSz cx="6858000" cy="9144000"/>
  <p:defaultTextStyle>
    <a:defPPr>
      <a:defRPr lang="en-US"/>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12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D8E9"/>
    <a:srgbClr val="FFFFFF"/>
    <a:srgbClr val="0070C0"/>
    <a:srgbClr val="95B3D7"/>
    <a:srgbClr val="9DE68C"/>
    <a:srgbClr val="C2F67C"/>
    <a:srgbClr val="F27C7C"/>
    <a:srgbClr val="D99694"/>
    <a:srgbClr val="FF000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84" autoAdjust="0"/>
    <p:restoredTop sz="88723" autoAdjust="0"/>
  </p:normalViewPr>
  <p:slideViewPr>
    <p:cSldViewPr>
      <p:cViewPr varScale="1">
        <p:scale>
          <a:sx n="130" d="100"/>
          <a:sy n="130" d="100"/>
        </p:scale>
        <p:origin x="1192" y="176"/>
      </p:cViewPr>
      <p:guideLst>
        <p:guide orient="horz" pos="1800"/>
        <p:guide pos="1296"/>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21T19:00:14.909"/>
    </inkml:context>
    <inkml:brush xml:id="br0">
      <inkml:brushProperty name="width" value="0.09071" units="cm"/>
      <inkml:brushProperty name="height" value="0.09071" units="cm"/>
      <inkml:brushProperty name="color" value="#FF0000"/>
    </inkml:brush>
  </inkml:definitions>
  <inkml:trace contextRef="#ctx0" brushRef="#br0">18281 7851 11793,'8'-14'2828,"2"0"-1841,4 3-268,11 0-226,14 4-224,-12 3 0,3 2-877,8-1 0,3 0 742,6 2 1,5 0-23,-8 0 0,4 1 1,3 1-1,1 0-82,-11 0 0,1 0 0,2 0 0,0 1 0,1 0 0,-1 0-427,0-1 1,1 1 0,-1-1 0,1 1-1,1-1 1,2 1 384,-4 0 1,2 1 0,1-1 0,2 1 0,-1-1 0,0 1 0,-2-1 0,-1 0 18,5 1 0,-2-1 1,0 0-1,-1 0 1,0 0-1,2 0-195,-1 0 1,1 0 0,1 0 0,0-1 0,-1 1 0,0-1 0,-2 0 194,2-1 1,-1 1-1,-1-1 1,-1 0-1,-1 0 1,-1 0-8,-1-1 0,-1-1 0,0 1 0,-3-1 0,-3 0 15,8 0 0,-4-1 0,-5 0 97,-1-1 0,-8 0-67,-14 2 530,-24 1-1518,-16 2-448,-2 1 1639,0 3-3525,20 1 3310,7 0 0,3-2 0,0-2 0</inkml:trace>
  <inkml:trace contextRef="#ctx0" brushRef="#br0" timeOffset="852">18288 8769 11658,'-9'5'3276,"4"2"-1570,16 3-538,14 1-764,8-3-45,17-4-225,-23-5 1,2-2-322,7 0 0,1-2 254,8-1 1,5-2-385,-9 2 0,4 0 0,4-1 1,0 1 333,-3 0 1,2 0 0,1 1 0,0-1 0,0 1-456,-7 0 1,0 1-1,-1 0 1,1-1-1,0 1 1,1 0 452,0 0 0,1 0 0,0 0 0,-1 0 0,-1 0 0,-2 1-15,7 0 0,-3-1 0,-1 1 0,0 0-209,-1 0 0,0-1 0,-1 1 1,0-1 219,-1 1 0,-1 0 0,1-1 0,-2 1 19,12-2 0,-1 1 0,-1 0 14,-2 0 1,-1 0 0,3 0-34,-3 0 0,3 0 1,0 1-1,-3-1-11,1 1 0,-2 0 0,1 1 11,-4-1 1,3 0-1,-2 1 1,-3 0-35,13 0 0,-4 0-25,-2 1 1,-2-1 47,-3 1 0,-2-1 0,-4 0 0,-2 0 67,-3 1 0,-3-1-67,15-3 965,-9 0-965,-12 0 2644,-4 0-2690,-6 1 1788,-4 0-1787,-3 2 1061,-1 0-1151,-1 0-135,3 0-448,2-2-943,2 1 225,-2 0-1841,3 2 2502,-6 0 1,1 1 0,-4 0 0</inkml:trace>
  <inkml:trace contextRef="#ctx0" brushRef="#br0" timeOffset="1601">18269 9759 16731,'17'-2'1750,"10"0"-1301,19-2-874,-19 3 1,2 0 581,4 0 0,2 0-45,2 0 1,0-1-575,6 0 0,2 0 507,-12 1 0,0-1 1,2 1-17,2-2 1,0 1 0,5-1-3,-5 1 0,5 0 0,1-1 0,0 1 0,-2 0-231,2-1 0,-3 0 1,2 0-1,4 0 229,-5 0 1,3-1 0,3 1 0,1 0 0,0-1-1,0 1 1,-2 0-269,2 1 0,-2-1 0,1 1 0,-1-1 0,2 1 0,1 0 248,-5 0 1,2 0 0,0 0-1,1 0 1,1 0 0,-1 1-1,0-1 1,0 1-183,-2 1 0,1-1 0,0 1 1,-1 0-1,0 0 0,0 1 1,-2-1-1,-1 0 191,5 1 1,-2-1 0,-1 0 0,0 1 0,-1-1 0,1 1-23,0 0 1,1 0 0,0 1-1,-2-1 1,-1 0 0,-4-1 197,13-1 1,-5-2 0,1 0-117,2-1 1,0-1 0,-5-2 60,-1-2 0,-5-3-46,-11 0 1,-4 0 179,5-7 621,-6 3-755,0 2 1415,-5 3-1550,-2 2 3216,-4 3-3396,-6 2 219,-1 3-802,-4 5-450,2 2-851,-2 6-1213,1-1 0,-3 0 2457,-4-4 1,3-3 0,-4-3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21T19:00:11.746"/>
    </inkml:context>
    <inkml:brush xml:id="br0">
      <inkml:brushProperty name="width" value="0.09071" units="cm"/>
      <inkml:brushProperty name="height" value="0.09071" units="cm"/>
      <inkml:brushProperty name="color" value="#FF0000"/>
    </inkml:brush>
  </inkml:definitions>
  <inkml:trace contextRef="#ctx0" brushRef="#br0">21309 4011 8023,'-45'-6'3052,"-2"-1"-2536,21 3 0,1 0-1867,-1-1 0,-1 1 1710,2 0 0,-1 0 539,-22-4 889,6-1-1115,7 1 792,10 1-1195,11-1-90,13 0 136,21 0 44,23 0-323,-4 4 1,8 1 0,-1 1 8,-4 0 0,0 0 1,2 1-24,3-1 0,3 1 1,1-1-1,-2 1 34,-6 1 0,-1-1 0,0 1 0,1 0-574,2 0 1,1 0 0,0 0-1,1-1 509,-7 1 0,-2 0 0,2 0 0,1 0 1,3 0 20,-2 0 1,2 0 0,3 0 0,0 0 0,1 0-1,0 0 1,0 0-261,1 0 0,0 0 1,0 0-1,0 0 0,1 0 1,-1 0-1,1 0 260,-2 0 1,1 0 0,0 0 0,0 0 0,0 0 0,-2 0-1,0 0-179,2 0 1,1 0-1,-2 0 1,-1 0 0,-2 0-1,-3 0 234,-1 0 0,-4 0 1,-1 0-1,2 0 156,3-1 1,0 0 0,0 0 0,-1 0-60,3 1 1,-1-1 0,0 0 340,-1 0 1,-1 0 0,-4 0-327,-3 0 1,-6 1 2280,-4 0-2326,-19 0-3411,-4-1 3256,-16 6 1,12-4 0,-12 4-1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093253-51AE-4C40-AB6B-AA3A7DF4D210}" type="datetimeFigureOut">
              <a:rPr lang="en-US" smtClean="0"/>
              <a:pPr/>
              <a:t>10/16/25</a:t>
            </a:fld>
            <a:endParaRPr lang="en-US"/>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9729AB-B77D-48AE-AA10-D1BD2B4D03EA}" type="slidenum">
              <a:rPr lang="en-US" smtClean="0"/>
              <a:pPr/>
              <a:t>‹#›</a:t>
            </a:fld>
            <a:endParaRPr lang="en-US"/>
          </a:p>
        </p:txBody>
      </p:sp>
    </p:spTree>
    <p:extLst>
      <p:ext uri="{BB962C8B-B14F-4D97-AF65-F5344CB8AC3E}">
        <p14:creationId xmlns:p14="http://schemas.microsoft.com/office/powerpoint/2010/main" val="2560305392"/>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12</a:t>
            </a:fld>
            <a:endParaRPr lang="en-US"/>
          </a:p>
        </p:txBody>
      </p:sp>
    </p:spTree>
    <p:extLst>
      <p:ext uri="{BB962C8B-B14F-4D97-AF65-F5344CB8AC3E}">
        <p14:creationId xmlns:p14="http://schemas.microsoft.com/office/powerpoint/2010/main" val="9247453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if a </a:t>
            </a:r>
            <a:r>
              <a:rPr lang="en-US" dirty="0" err="1"/>
              <a:t>callee</a:t>
            </a:r>
            <a:r>
              <a:rPr lang="en-US" dirty="0"/>
              <a:t> doesn’t use any of the </a:t>
            </a:r>
            <a:r>
              <a:rPr lang="en-US" dirty="0" err="1"/>
              <a:t>callee</a:t>
            </a:r>
            <a:r>
              <a:rPr lang="en-US" dirty="0"/>
              <a:t>-saved registers (the middle ones), it doesn’t have to push and pop them.</a:t>
            </a:r>
          </a:p>
          <a:p>
            <a:pPr marL="528066" lvl="1" indent="-171450">
              <a:buFontTx/>
              <a:buChar char="-"/>
            </a:pPr>
            <a:r>
              <a:rPr lang="en-US" dirty="0"/>
              <a:t>but for each one that it does, the </a:t>
            </a:r>
            <a:r>
              <a:rPr lang="en-US" dirty="0" err="1"/>
              <a:t>callee</a:t>
            </a:r>
            <a:r>
              <a:rPr lang="en-US" dirty="0"/>
              <a:t> must push it at the beginning, and pop it at the end.</a:t>
            </a:r>
          </a:p>
        </p:txBody>
      </p:sp>
      <p:sp>
        <p:nvSpPr>
          <p:cNvPr id="4" name="Slide Number Placeholder 3"/>
          <p:cNvSpPr>
            <a:spLocks noGrp="1"/>
          </p:cNvSpPr>
          <p:nvPr>
            <p:ph type="sldNum" sz="quarter" idx="5"/>
          </p:nvPr>
        </p:nvSpPr>
        <p:spPr/>
        <p:txBody>
          <a:bodyPr/>
          <a:lstStyle/>
          <a:p>
            <a:fld id="{999729AB-B77D-48AE-AA10-D1BD2B4D03EA}" type="slidenum">
              <a:rPr lang="en-US" smtClean="0"/>
              <a:pPr/>
              <a:t>14</a:t>
            </a:fld>
            <a:endParaRPr lang="en-US"/>
          </a:p>
        </p:txBody>
      </p:sp>
    </p:spTree>
    <p:extLst>
      <p:ext uri="{BB962C8B-B14F-4D97-AF65-F5344CB8AC3E}">
        <p14:creationId xmlns:p14="http://schemas.microsoft.com/office/powerpoint/2010/main" val="34987518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15</a:t>
            </a:fld>
            <a:endParaRPr lang="en-US"/>
          </a:p>
        </p:txBody>
      </p:sp>
    </p:spTree>
    <p:extLst>
      <p:ext uri="{BB962C8B-B14F-4D97-AF65-F5344CB8AC3E}">
        <p14:creationId xmlns:p14="http://schemas.microsoft.com/office/powerpoint/2010/main" val="1276886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i="0" baseline="0" dirty="0"/>
              <a:t>at this point the stack pointer is pointing at the locals, and the base pointer (</a:t>
            </a:r>
            <a:r>
              <a:rPr lang="en-US" i="0" baseline="0" dirty="0" err="1"/>
              <a:t>rbp</a:t>
            </a:r>
            <a:r>
              <a:rPr lang="en-US" i="0" baseline="0" dirty="0"/>
              <a:t>) is pointing </a:t>
            </a:r>
            <a:r>
              <a:rPr lang="en-US" i="1" baseline="0" dirty="0"/>
              <a:t>above</a:t>
            </a:r>
            <a:r>
              <a:rPr lang="en-US" i="0" baseline="0" dirty="0"/>
              <a:t> the locals.</a:t>
            </a:r>
          </a:p>
        </p:txBody>
      </p:sp>
      <p:sp>
        <p:nvSpPr>
          <p:cNvPr id="4" name="Slide Number Placeholder 3"/>
          <p:cNvSpPr>
            <a:spLocks noGrp="1"/>
          </p:cNvSpPr>
          <p:nvPr>
            <p:ph type="sldNum" sz="quarter" idx="10"/>
          </p:nvPr>
        </p:nvSpPr>
        <p:spPr/>
        <p:txBody>
          <a:bodyPr/>
          <a:lstStyle/>
          <a:p>
            <a:fld id="{999729AB-B77D-48AE-AA10-D1BD2B4D03EA}" type="slidenum">
              <a:rPr lang="en-US" smtClean="0"/>
              <a:pPr/>
              <a:t>16</a:t>
            </a:fld>
            <a:endParaRPr lang="en-US"/>
          </a:p>
        </p:txBody>
      </p:sp>
    </p:spTree>
    <p:extLst>
      <p:ext uri="{BB962C8B-B14F-4D97-AF65-F5344CB8AC3E}">
        <p14:creationId xmlns:p14="http://schemas.microsoft.com/office/powerpoint/2010/main" val="1114335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baseline="0"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17</a:t>
            </a:fld>
            <a:endParaRPr lang="en-US"/>
          </a:p>
        </p:txBody>
      </p:sp>
    </p:spTree>
    <p:extLst>
      <p:ext uri="{BB962C8B-B14F-4D97-AF65-F5344CB8AC3E}">
        <p14:creationId xmlns:p14="http://schemas.microsoft.com/office/powerpoint/2010/main" val="12258737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18</a:t>
            </a:fld>
            <a:endParaRPr lang="en-US"/>
          </a:p>
        </p:txBody>
      </p:sp>
    </p:spTree>
    <p:extLst>
      <p:ext uri="{BB962C8B-B14F-4D97-AF65-F5344CB8AC3E}">
        <p14:creationId xmlns:p14="http://schemas.microsoft.com/office/powerpoint/2010/main" val="19435128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i="0" baseline="0" dirty="0"/>
              <a:t>their names should give some kind of clue as to what they're doing.</a:t>
            </a:r>
          </a:p>
        </p:txBody>
      </p:sp>
      <p:sp>
        <p:nvSpPr>
          <p:cNvPr id="4" name="Slide Number Placeholder 3"/>
          <p:cNvSpPr>
            <a:spLocks noGrp="1"/>
          </p:cNvSpPr>
          <p:nvPr>
            <p:ph type="sldNum" sz="quarter" idx="10"/>
          </p:nvPr>
        </p:nvSpPr>
        <p:spPr/>
        <p:txBody>
          <a:bodyPr/>
          <a:lstStyle/>
          <a:p>
            <a:fld id="{999729AB-B77D-48AE-AA10-D1BD2B4D03EA}" type="slidenum">
              <a:rPr lang="en-US" smtClean="0"/>
              <a:pPr/>
              <a:t>20</a:t>
            </a:fld>
            <a:endParaRPr lang="en-US"/>
          </a:p>
        </p:txBody>
      </p:sp>
    </p:spTree>
    <p:extLst>
      <p:ext uri="{BB962C8B-B14F-4D97-AF65-F5344CB8AC3E}">
        <p14:creationId xmlns:p14="http://schemas.microsoft.com/office/powerpoint/2010/main" val="21251346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a:t>
            </a:r>
            <a:r>
              <a:rPr lang="en-US" dirty="0" err="1"/>
              <a:t>mno</a:t>
            </a:r>
            <a:r>
              <a:rPr lang="en-US" dirty="0"/>
              <a:t>-red-zone flag turns off the “red zone,” a weird optimization that lets you use the 128 bytes </a:t>
            </a:r>
            <a:r>
              <a:rPr lang="en-US" i="1" dirty="0"/>
              <a:t>below </a:t>
            </a:r>
            <a:r>
              <a:rPr lang="en-US" dirty="0"/>
              <a:t>the stack pointer as locals without having to move it down?? but it’s super confusing and not what we just talked about so OUT IT GOES. this optimization doesn’t exist in all calling conventions anyway.</a:t>
            </a:r>
          </a:p>
        </p:txBody>
      </p:sp>
      <p:sp>
        <p:nvSpPr>
          <p:cNvPr id="4" name="Slide Number Placeholder 3"/>
          <p:cNvSpPr>
            <a:spLocks noGrp="1"/>
          </p:cNvSpPr>
          <p:nvPr>
            <p:ph type="sldNum" sz="quarter" idx="10"/>
          </p:nvPr>
        </p:nvSpPr>
        <p:spPr/>
        <p:txBody>
          <a:bodyPr/>
          <a:lstStyle/>
          <a:p>
            <a:fld id="{999729AB-B77D-48AE-AA10-D1BD2B4D03EA}" type="slidenum">
              <a:rPr lang="en-US" smtClean="0"/>
              <a:pPr/>
              <a:t>21</a:t>
            </a:fld>
            <a:endParaRPr lang="en-US"/>
          </a:p>
        </p:txBody>
      </p:sp>
    </p:spTree>
    <p:extLst>
      <p:ext uri="{BB962C8B-B14F-4D97-AF65-F5344CB8AC3E}">
        <p14:creationId xmlns:p14="http://schemas.microsoft.com/office/powerpoint/2010/main" val="10444441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return value comes out in </a:t>
            </a:r>
            <a:r>
              <a:rPr lang="en-US" b="1" dirty="0" err="1"/>
              <a:t>eax</a:t>
            </a:r>
            <a:r>
              <a:rPr lang="en-US" dirty="0"/>
              <a:t>.</a:t>
            </a:r>
          </a:p>
          <a:p>
            <a:pPr marL="171450" indent="-171450">
              <a:buFontTx/>
              <a:buChar char="-"/>
            </a:pPr>
            <a:r>
              <a:rPr lang="en-US" dirty="0"/>
              <a:t>so you know how I taught you in 447 that “word” means “the most comfortable size of integer for a CPU”? </a:t>
            </a:r>
            <a:r>
              <a:rPr lang="en-US" dirty="0" err="1"/>
              <a:t>yeahhh</a:t>
            </a:r>
            <a:r>
              <a:rPr lang="en-US" dirty="0"/>
              <a:t> </a:t>
            </a:r>
            <a:r>
              <a:rPr lang="en-US" dirty="0" err="1"/>
              <a:t>wellll</a:t>
            </a:r>
            <a:r>
              <a:rPr lang="en-US" dirty="0"/>
              <a:t> x86 adopted that convention in 1978 when its word size was 16 bits… and then </a:t>
            </a:r>
            <a:r>
              <a:rPr lang="en-US" i="1" dirty="0"/>
              <a:t>never changed the definition of it. </a:t>
            </a:r>
            <a:r>
              <a:rPr lang="en-US" i="0" dirty="0"/>
              <a:t>so even today, a “word” in x86 is 16 bits; a “double-word” (DWORD) is 32; and “quad-word” (QWORD) is 64. sigh.</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22</a:t>
            </a:fld>
            <a:endParaRPr lang="en-US"/>
          </a:p>
        </p:txBody>
      </p:sp>
    </p:spTree>
    <p:extLst>
      <p:ext uri="{BB962C8B-B14F-4D97-AF65-F5344CB8AC3E}">
        <p14:creationId xmlns:p14="http://schemas.microsoft.com/office/powerpoint/2010/main" val="2132101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99729AB-B77D-48AE-AA10-D1BD2B4D03EA}" type="slidenum">
              <a:rPr lang="en-US" smtClean="0"/>
              <a:pPr/>
              <a:t>2</a:t>
            </a:fld>
            <a:endParaRPr lang="en-US"/>
          </a:p>
        </p:txBody>
      </p:sp>
    </p:spTree>
    <p:extLst>
      <p:ext uri="{BB962C8B-B14F-4D97-AF65-F5344CB8AC3E}">
        <p14:creationId xmlns:p14="http://schemas.microsoft.com/office/powerpoint/2010/main" val="1122804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713232" rtl="0" eaLnBrk="1" fontAlgn="auto" latinLnBrk="0" hangingPunct="1">
              <a:lnSpc>
                <a:spcPct val="100000"/>
              </a:lnSpc>
              <a:spcBef>
                <a:spcPts val="0"/>
              </a:spcBef>
              <a:spcAft>
                <a:spcPts val="0"/>
              </a:spcAft>
              <a:buClrTx/>
              <a:buSzTx/>
              <a:buFontTx/>
              <a:buChar char="-"/>
              <a:tabLst/>
              <a:defRPr/>
            </a:pPr>
            <a:r>
              <a:rPr lang="en-US" dirty="0" err="1"/>
              <a:t>iAPX</a:t>
            </a:r>
            <a:r>
              <a:rPr lang="en-US" dirty="0"/>
              <a:t> 432 was an absolutely bonkers off-the-wall ISA designed to be </a:t>
            </a:r>
            <a:r>
              <a:rPr lang="en-US" i="1" dirty="0"/>
              <a:t>object-oriented… in hardware. </a:t>
            </a:r>
            <a:r>
              <a:rPr lang="en-US" b="0" i="0" dirty="0"/>
              <a:t>it took way longer for them to develop than anticipated, was extremely slow, and was a massive flop as soon as it was released. </a:t>
            </a:r>
          </a:p>
          <a:p>
            <a:pPr marL="528066" marR="0" lvl="1" indent="-171450" algn="l" defTabSz="713232" rtl="0" eaLnBrk="1" fontAlgn="auto" latinLnBrk="0" hangingPunct="1">
              <a:lnSpc>
                <a:spcPct val="100000"/>
              </a:lnSpc>
              <a:spcBef>
                <a:spcPts val="0"/>
              </a:spcBef>
              <a:spcAft>
                <a:spcPts val="0"/>
              </a:spcAft>
              <a:buClrTx/>
              <a:buSzTx/>
              <a:buFontTx/>
              <a:buChar char="-"/>
              <a:tabLst/>
              <a:defRPr/>
            </a:pPr>
            <a:r>
              <a:rPr lang="en-US" b="0" i="0" dirty="0"/>
              <a:t>so in a way, Intel was saved by the accidental popularity of x86. </a:t>
            </a:r>
          </a:p>
          <a:p>
            <a:pPr marL="171450" marR="0" lvl="0" indent="-171450" algn="l" defTabSz="713232" rtl="0" eaLnBrk="1" fontAlgn="auto" latinLnBrk="0" hangingPunct="1">
              <a:lnSpc>
                <a:spcPct val="100000"/>
              </a:lnSpc>
              <a:spcBef>
                <a:spcPts val="0"/>
              </a:spcBef>
              <a:spcAft>
                <a:spcPts val="0"/>
              </a:spcAft>
              <a:buClrTx/>
              <a:buSzTx/>
              <a:buFontTx/>
              <a:buChar char="-"/>
              <a:tabLst/>
              <a:defRPr/>
            </a:pPr>
            <a:r>
              <a:rPr lang="en-US" dirty="0"/>
              <a:t>yes, that means that “PC” is actually a genericized trademark! </a:t>
            </a:r>
          </a:p>
          <a:p>
            <a:pPr marL="528066" marR="0" lvl="1" indent="-171450" algn="l" defTabSz="713232" rtl="0" eaLnBrk="1" fontAlgn="auto" latinLnBrk="0" hangingPunct="1">
              <a:lnSpc>
                <a:spcPct val="100000"/>
              </a:lnSpc>
              <a:spcBef>
                <a:spcPts val="0"/>
              </a:spcBef>
              <a:spcAft>
                <a:spcPts val="0"/>
              </a:spcAft>
              <a:buClrTx/>
              <a:buSzTx/>
              <a:buFontTx/>
              <a:buChar char="-"/>
              <a:tabLst/>
              <a:defRPr/>
            </a:pPr>
            <a:r>
              <a:rPr lang="en-US" dirty="0"/>
              <a:t>before the IBM PC came out, small computers meant to be used by a single person were called “microcomputers” or “micros”.</a:t>
            </a:r>
          </a:p>
        </p:txBody>
      </p:sp>
      <p:sp>
        <p:nvSpPr>
          <p:cNvPr id="4" name="Slide Number Placeholder 3"/>
          <p:cNvSpPr>
            <a:spLocks noGrp="1"/>
          </p:cNvSpPr>
          <p:nvPr>
            <p:ph type="sldNum" sz="quarter" idx="5"/>
          </p:nvPr>
        </p:nvSpPr>
        <p:spPr/>
        <p:txBody>
          <a:bodyPr/>
          <a:lstStyle/>
          <a:p>
            <a:fld id="{999729AB-B77D-48AE-AA10-D1BD2B4D03EA}" type="slidenum">
              <a:rPr lang="en-US" smtClean="0"/>
              <a:pPr/>
              <a:t>5</a:t>
            </a:fld>
            <a:endParaRPr lang="en-US"/>
          </a:p>
        </p:txBody>
      </p:sp>
    </p:spTree>
    <p:extLst>
      <p:ext uri="{BB962C8B-B14F-4D97-AF65-F5344CB8AC3E}">
        <p14:creationId xmlns:p14="http://schemas.microsoft.com/office/powerpoint/2010/main" val="844496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9729AB-B77D-48AE-AA10-D1BD2B4D03EA}" type="slidenum">
              <a:rPr lang="en-US" smtClean="0"/>
              <a:pPr/>
              <a:t>6</a:t>
            </a:fld>
            <a:endParaRPr lang="en-US"/>
          </a:p>
        </p:txBody>
      </p:sp>
    </p:spTree>
    <p:extLst>
      <p:ext uri="{BB962C8B-B14F-4D97-AF65-F5344CB8AC3E}">
        <p14:creationId xmlns:p14="http://schemas.microsoft.com/office/powerpoint/2010/main" val="22874027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all 16 registers can have their lowest byte accessed; the “legacy” registers use the convention of appending “l” to the register name (al, </a:t>
            </a:r>
            <a:r>
              <a:rPr lang="en-US" dirty="0" err="1"/>
              <a:t>bl</a:t>
            </a:r>
            <a:r>
              <a:rPr lang="en-US" dirty="0"/>
              <a:t>, cl, dl, </a:t>
            </a:r>
            <a:r>
              <a:rPr lang="en-US" dirty="0" err="1"/>
              <a:t>sil</a:t>
            </a:r>
            <a:r>
              <a:rPr lang="en-US" dirty="0"/>
              <a:t>, </a:t>
            </a:r>
            <a:r>
              <a:rPr lang="en-US" dirty="0" err="1"/>
              <a:t>dil</a:t>
            </a:r>
            <a:r>
              <a:rPr lang="en-US" dirty="0"/>
              <a:t>, </a:t>
            </a:r>
            <a:r>
              <a:rPr lang="en-US" dirty="0" err="1"/>
              <a:t>bpl</a:t>
            </a:r>
            <a:r>
              <a:rPr lang="en-US" dirty="0"/>
              <a:t>, </a:t>
            </a:r>
            <a:r>
              <a:rPr lang="en-US" dirty="0" err="1"/>
              <a:t>spl</a:t>
            </a:r>
            <a:r>
              <a:rPr lang="en-US" dirty="0"/>
              <a:t>) while the new numbered registers append “b” (r8b, r9b… r15b)</a:t>
            </a:r>
          </a:p>
          <a:p>
            <a:pPr marL="171450" indent="-171450">
              <a:buFontTx/>
              <a:buChar char="-"/>
            </a:pPr>
            <a:r>
              <a:rPr lang="en-US" dirty="0"/>
              <a:t>I believe only the a, b, c, d registers can have their second-lowest-byte accessed with ah, </a:t>
            </a:r>
            <a:r>
              <a:rPr lang="en-US" dirty="0" err="1"/>
              <a:t>bh</a:t>
            </a:r>
            <a:r>
              <a:rPr lang="en-US" dirty="0"/>
              <a:t>, </a:t>
            </a:r>
            <a:r>
              <a:rPr lang="en-US" dirty="0" err="1"/>
              <a:t>ch</a:t>
            </a:r>
            <a:r>
              <a:rPr lang="en-US" dirty="0"/>
              <a:t>, dh. not really commonly used.</a:t>
            </a:r>
          </a:p>
        </p:txBody>
      </p:sp>
      <p:sp>
        <p:nvSpPr>
          <p:cNvPr id="4" name="Slide Number Placeholder 3"/>
          <p:cNvSpPr>
            <a:spLocks noGrp="1"/>
          </p:cNvSpPr>
          <p:nvPr>
            <p:ph type="sldNum" sz="quarter" idx="5"/>
          </p:nvPr>
        </p:nvSpPr>
        <p:spPr/>
        <p:txBody>
          <a:bodyPr/>
          <a:lstStyle/>
          <a:p>
            <a:fld id="{999729AB-B77D-48AE-AA10-D1BD2B4D03EA}" type="slidenum">
              <a:rPr lang="en-US" smtClean="0"/>
              <a:pPr/>
              <a:t>7</a:t>
            </a:fld>
            <a:endParaRPr lang="en-US"/>
          </a:p>
        </p:txBody>
      </p:sp>
    </p:spTree>
    <p:extLst>
      <p:ext uri="{BB962C8B-B14F-4D97-AF65-F5344CB8AC3E}">
        <p14:creationId xmlns:p14="http://schemas.microsoft.com/office/powerpoint/2010/main" val="717337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the first 4 </a:t>
            </a:r>
            <a:r>
              <a:rPr lang="en-US" dirty="0" err="1"/>
              <a:t>movs</a:t>
            </a:r>
            <a:r>
              <a:rPr lang="en-US" baseline="0" dirty="0"/>
              <a:t> would be li, move, </a:t>
            </a:r>
            <a:r>
              <a:rPr lang="en-US" baseline="0" dirty="0" err="1"/>
              <a:t>sw</a:t>
            </a:r>
            <a:r>
              <a:rPr lang="en-US" baseline="0" dirty="0"/>
              <a:t>, and </a:t>
            </a:r>
            <a:r>
              <a:rPr lang="en-US" baseline="0"/>
              <a:t>lw </a:t>
            </a:r>
            <a:r>
              <a:rPr lang="en-US" baseline="0" dirty="0"/>
              <a:t>in MIPS</a:t>
            </a:r>
          </a:p>
          <a:p>
            <a:r>
              <a:rPr lang="en-US" baseline="0" dirty="0"/>
              <a:t>- whenever you see [brackets], that means "access memory at the address inside the brackets."</a:t>
            </a:r>
          </a:p>
          <a:p>
            <a:r>
              <a:rPr lang="en-US" baseline="0" dirty="0"/>
              <a:t>- you can access memory in MANY instructions, not just </a:t>
            </a:r>
            <a:r>
              <a:rPr lang="en-US" baseline="0" dirty="0" err="1"/>
              <a:t>mov</a:t>
            </a:r>
            <a:r>
              <a:rPr lang="en-US" baseline="0" dirty="0"/>
              <a:t>!</a:t>
            </a:r>
          </a:p>
          <a:p>
            <a:r>
              <a:rPr lang="en-US" baseline="0" dirty="0"/>
              <a:t>	- the only restriction is that you can't access memory in </a:t>
            </a:r>
            <a:r>
              <a:rPr lang="en-US" i="1" baseline="0" dirty="0"/>
              <a:t>both</a:t>
            </a:r>
            <a:r>
              <a:rPr lang="en-US" i="0" baseline="0" dirty="0"/>
              <a:t> operands.</a:t>
            </a:r>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8</a:t>
            </a:fld>
            <a:endParaRPr lang="en-US"/>
          </a:p>
        </p:txBody>
      </p:sp>
    </p:spTree>
    <p:extLst>
      <p:ext uri="{BB962C8B-B14F-4D97-AF65-F5344CB8AC3E}">
        <p14:creationId xmlns:p14="http://schemas.microsoft.com/office/powerpoint/2010/main" val="210336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a:t>having a three-operand addition is actually really useful, cause often you don’t want to affect the first input, so “add” is annoying.</a:t>
            </a:r>
          </a:p>
          <a:p>
            <a:pPr marL="171450" indent="-171450">
              <a:buFontTx/>
              <a:buChar char="-"/>
            </a:pPr>
            <a:r>
              <a:rPr lang="en-US" dirty="0"/>
              <a:t>you can multiply by 2, 3, 4, 5, 8, and 9 with an lea instruction. (6 and 7 require an extra add or sub after.)</a:t>
            </a:r>
          </a:p>
          <a:p>
            <a:pPr marL="171450" indent="-171450">
              <a:buFontTx/>
              <a:buChar char="-"/>
            </a:pPr>
            <a:r>
              <a:rPr lang="en-US" dirty="0"/>
              <a:t>when it’s used to compute addresses, it’s essentially operating as the address-of (&amp;x) operator.</a:t>
            </a:r>
          </a:p>
          <a:p>
            <a:pPr marL="528066" lvl="1" indent="-171450">
              <a:buFontTx/>
              <a:buChar char="-"/>
            </a:pPr>
            <a:r>
              <a:rPr lang="en-US" dirty="0"/>
              <a:t>like “lea </a:t>
            </a:r>
            <a:r>
              <a:rPr lang="en-US" dirty="0" err="1"/>
              <a:t>rax</a:t>
            </a:r>
            <a:r>
              <a:rPr lang="en-US" dirty="0"/>
              <a:t>, [</a:t>
            </a:r>
            <a:r>
              <a:rPr lang="en-US" dirty="0" err="1"/>
              <a:t>rsp</a:t>
            </a:r>
            <a:r>
              <a:rPr lang="en-US" dirty="0"/>
              <a:t> + 8]” is like doing “</a:t>
            </a:r>
            <a:r>
              <a:rPr lang="en-US" dirty="0" err="1"/>
              <a:t>rax</a:t>
            </a:r>
            <a:r>
              <a:rPr lang="en-US" dirty="0"/>
              <a:t> = &amp;</a:t>
            </a:r>
            <a:r>
              <a:rPr lang="en-US" dirty="0" err="1"/>
              <a:t>some_local</a:t>
            </a:r>
            <a:r>
              <a:rPr lang="en-US" dirty="0"/>
              <a:t>” in C.</a:t>
            </a:r>
          </a:p>
        </p:txBody>
      </p:sp>
      <p:sp>
        <p:nvSpPr>
          <p:cNvPr id="4" name="Slide Number Placeholder 3"/>
          <p:cNvSpPr>
            <a:spLocks noGrp="1"/>
          </p:cNvSpPr>
          <p:nvPr>
            <p:ph type="sldNum" sz="quarter" idx="5"/>
          </p:nvPr>
        </p:nvSpPr>
        <p:spPr/>
        <p:txBody>
          <a:bodyPr/>
          <a:lstStyle/>
          <a:p>
            <a:fld id="{999729AB-B77D-48AE-AA10-D1BD2B4D03EA}" type="slidenum">
              <a:rPr lang="en-US" smtClean="0"/>
              <a:pPr/>
              <a:t>9</a:t>
            </a:fld>
            <a:endParaRPr lang="en-US"/>
          </a:p>
        </p:txBody>
      </p:sp>
    </p:spTree>
    <p:extLst>
      <p:ext uri="{BB962C8B-B14F-4D97-AF65-F5344CB8AC3E}">
        <p14:creationId xmlns:p14="http://schemas.microsoft.com/office/powerpoint/2010/main" val="3733740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err="1"/>
              <a:t>cmp</a:t>
            </a:r>
            <a:r>
              <a:rPr lang="en-US" dirty="0"/>
              <a:t> performs subtraction, sets the flags based on the difference, and throws it away.</a:t>
            </a:r>
          </a:p>
          <a:p>
            <a:pPr marL="171450" indent="-171450">
              <a:buFontTx/>
              <a:buChar char="-"/>
            </a:pPr>
            <a:r>
              <a:rPr lang="en-US" dirty="0"/>
              <a:t>test performs a bitwise AND, sets the flags based on the result, and throws it away.</a:t>
            </a:r>
          </a:p>
          <a:p>
            <a:pPr marL="528066" lvl="1" indent="-171450">
              <a:buFontTx/>
              <a:buChar char="-"/>
            </a:pPr>
            <a:r>
              <a:rPr lang="en-US" dirty="0"/>
              <a:t>it’s very commonly used to test if something is equal to 1 or 0 (or true/false)</a:t>
            </a:r>
          </a:p>
          <a:p>
            <a:pPr marL="528066" lvl="1" indent="-171450">
              <a:buFontTx/>
              <a:buChar char="-"/>
            </a:pPr>
            <a:r>
              <a:rPr lang="en-US" dirty="0"/>
              <a:t>it’s kind of mind-bending though, when used along with </a:t>
            </a:r>
            <a:r>
              <a:rPr lang="en-US" dirty="0" err="1"/>
              <a:t>je</a:t>
            </a:r>
            <a:r>
              <a:rPr lang="en-US" dirty="0"/>
              <a:t> and </a:t>
            </a:r>
            <a:r>
              <a:rPr lang="en-US" dirty="0" err="1"/>
              <a:t>jne</a:t>
            </a:r>
            <a:r>
              <a:rPr lang="en-US" dirty="0"/>
              <a:t>… but you will sometimes see </a:t>
            </a:r>
            <a:r>
              <a:rPr lang="en-US" dirty="0" err="1"/>
              <a:t>je</a:t>
            </a:r>
            <a:r>
              <a:rPr lang="en-US" dirty="0"/>
              <a:t> and </a:t>
            </a:r>
            <a:r>
              <a:rPr lang="en-US" dirty="0" err="1"/>
              <a:t>jne</a:t>
            </a:r>
            <a:r>
              <a:rPr lang="en-US" dirty="0"/>
              <a:t> written </a:t>
            </a:r>
            <a:r>
              <a:rPr lang="en-US" dirty="0" err="1"/>
              <a:t>jz</a:t>
            </a:r>
            <a:r>
              <a:rPr lang="en-US" dirty="0"/>
              <a:t> and </a:t>
            </a:r>
            <a:r>
              <a:rPr lang="en-US" dirty="0" err="1"/>
              <a:t>jnz</a:t>
            </a:r>
            <a:r>
              <a:rPr lang="en-US" dirty="0"/>
              <a:t>. same instructions, two names. </a:t>
            </a:r>
            <a:r>
              <a:rPr lang="en-US" dirty="0" err="1"/>
              <a:t>aaAAAAAAAA</a:t>
            </a:r>
            <a:endParaRPr lang="en-US" dirty="0"/>
          </a:p>
          <a:p>
            <a:pPr marL="171450" lvl="0" indent="-171450">
              <a:buFontTx/>
              <a:buChar char="-"/>
            </a:pPr>
            <a:r>
              <a:rPr lang="en-US" dirty="0"/>
              <a:t>the FLAGS register is </a:t>
            </a:r>
            <a:r>
              <a:rPr lang="en-US" i="1" dirty="0"/>
              <a:t>also</a:t>
            </a:r>
            <a:r>
              <a:rPr lang="en-US" i="0" dirty="0"/>
              <a:t> set by many of the arithmetic operations. so sometimes you will see a conditional jump right after e.g. an add, or a </a:t>
            </a:r>
            <a:r>
              <a:rPr lang="en-US" i="0" dirty="0" err="1"/>
              <a:t>dec</a:t>
            </a:r>
            <a:r>
              <a:rPr lang="en-US" i="0" dirty="0"/>
              <a:t>, or something. it lets you skip a comparison! so CONVENIENT and CONFUSING</a:t>
            </a:r>
            <a:endParaRPr lang="en-US" dirty="0"/>
          </a:p>
        </p:txBody>
      </p:sp>
      <p:sp>
        <p:nvSpPr>
          <p:cNvPr id="4" name="Slide Number Placeholder 3"/>
          <p:cNvSpPr>
            <a:spLocks noGrp="1"/>
          </p:cNvSpPr>
          <p:nvPr>
            <p:ph type="sldNum" sz="quarter" idx="5"/>
          </p:nvPr>
        </p:nvSpPr>
        <p:spPr/>
        <p:txBody>
          <a:bodyPr/>
          <a:lstStyle/>
          <a:p>
            <a:fld id="{999729AB-B77D-48AE-AA10-D1BD2B4D03EA}" type="slidenum">
              <a:rPr lang="en-US" smtClean="0"/>
              <a:pPr/>
              <a:t>10</a:t>
            </a:fld>
            <a:endParaRPr lang="en-US"/>
          </a:p>
        </p:txBody>
      </p:sp>
    </p:spTree>
    <p:extLst>
      <p:ext uri="{BB962C8B-B14F-4D97-AF65-F5344CB8AC3E}">
        <p14:creationId xmlns:p14="http://schemas.microsoft.com/office/powerpoint/2010/main" val="4033683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9729AB-B77D-48AE-AA10-D1BD2B4D03EA}" type="slidenum">
              <a:rPr lang="en-US" smtClean="0"/>
              <a:pPr/>
              <a:t>11</a:t>
            </a:fld>
            <a:endParaRPr lang="en-US"/>
          </a:p>
        </p:txBody>
      </p:sp>
    </p:spTree>
    <p:extLst>
      <p:ext uri="{BB962C8B-B14F-4D97-AF65-F5344CB8AC3E}">
        <p14:creationId xmlns:p14="http://schemas.microsoft.com/office/powerpoint/2010/main" val="1040593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685800" y="3177645"/>
            <a:ext cx="7772400" cy="1460500"/>
          </a:xfrm>
          <a:noFill/>
        </p:spPr>
        <p:txBody>
          <a:bodyPr>
            <a:normAutofit/>
          </a:bodyPr>
          <a:lstStyle>
            <a:lvl1pPr marL="0" indent="0" algn="l">
              <a:buNone/>
              <a:defRPr sz="2400">
                <a:solidFill>
                  <a:schemeClr val="bg1"/>
                </a:solidFill>
              </a:defRPr>
            </a:lvl1pPr>
            <a:lvl2pPr marL="411480" indent="0" algn="ctr">
              <a:buNone/>
              <a:defRPr>
                <a:solidFill>
                  <a:schemeClr val="tx1">
                    <a:tint val="75000"/>
                  </a:schemeClr>
                </a:solidFill>
              </a:defRPr>
            </a:lvl2pPr>
            <a:lvl3pPr marL="822960" indent="0" algn="ctr">
              <a:buNone/>
              <a:defRPr>
                <a:solidFill>
                  <a:schemeClr val="tx1">
                    <a:tint val="75000"/>
                  </a:schemeClr>
                </a:solidFill>
              </a:defRPr>
            </a:lvl3pPr>
            <a:lvl4pPr marL="1234440" indent="0" algn="ctr">
              <a:buNone/>
              <a:defRPr>
                <a:solidFill>
                  <a:schemeClr val="tx1">
                    <a:tint val="75000"/>
                  </a:schemeClr>
                </a:solidFill>
              </a:defRPr>
            </a:lvl4pPr>
            <a:lvl5pPr marL="1645920" indent="0" algn="ctr">
              <a:buNone/>
              <a:defRPr>
                <a:solidFill>
                  <a:schemeClr val="tx1">
                    <a:tint val="75000"/>
                  </a:schemeClr>
                </a:solidFill>
              </a:defRPr>
            </a:lvl5pPr>
            <a:lvl6pPr marL="2057400" indent="0" algn="ctr">
              <a:buNone/>
              <a:defRPr>
                <a:solidFill>
                  <a:schemeClr val="tx1">
                    <a:tint val="75000"/>
                  </a:schemeClr>
                </a:solidFill>
              </a:defRPr>
            </a:lvl6pPr>
            <a:lvl7pPr marL="2468880" indent="0" algn="ctr">
              <a:buNone/>
              <a:defRPr>
                <a:solidFill>
                  <a:schemeClr val="tx1">
                    <a:tint val="75000"/>
                  </a:schemeClr>
                </a:solidFill>
              </a:defRPr>
            </a:lvl7pPr>
            <a:lvl8pPr marL="2880360" indent="0" algn="ctr">
              <a:buNone/>
              <a:defRPr>
                <a:solidFill>
                  <a:schemeClr val="tx1">
                    <a:tint val="75000"/>
                  </a:schemeClr>
                </a:solidFill>
              </a:defRPr>
            </a:lvl8pPr>
            <a:lvl9pPr marL="329184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1792288" y="4472783"/>
            <a:ext cx="5486400" cy="6707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7"/>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7"/>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5296960"/>
            <a:ext cx="2133600" cy="304271"/>
          </a:xfrm>
          <a:prstGeom prst="rect">
            <a:avLst/>
          </a:prstGeom>
        </p:spPr>
        <p:txBody>
          <a:bodyPr/>
          <a:lstStyle/>
          <a:p>
            <a:endParaRPr lang="en-US"/>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5">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type="obj" preserve="1">
  <p:cSld name="Title and Content (no anim)">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495300"/>
          </a:xfrm>
        </p:spPr>
        <p:txBody>
          <a:bodyPr>
            <a:noAutofit/>
          </a:bodyPr>
          <a:lstStyle>
            <a:lvl1pPr>
              <a:defRPr sz="2800"/>
            </a:lvl1pPr>
          </a:lstStyle>
          <a:p>
            <a:r>
              <a:rPr lang="en-US" dirty="0"/>
              <a:t>Click to edit Master title style</a:t>
            </a:r>
          </a:p>
        </p:txBody>
      </p:sp>
      <p:sp>
        <p:nvSpPr>
          <p:cNvPr id="3" name="Content Placeholder 2"/>
          <p:cNvSpPr>
            <a:spLocks noGrp="1"/>
          </p:cNvSpPr>
          <p:nvPr>
            <p:ph idx="1"/>
          </p:nvPr>
        </p:nvSpPr>
        <p:spPr>
          <a:xfrm>
            <a:off x="152400" y="495301"/>
            <a:ext cx="8991600" cy="4801659"/>
          </a:xfrm>
        </p:spPr>
        <p:txBody>
          <a:bodyPr>
            <a:normAutofit/>
          </a:bodyPr>
          <a:lstStyle>
            <a:lvl1pPr marL="257175" indent="-257175">
              <a:buSzPct val="100000"/>
              <a:buFont typeface="Trebuchet MS" pitchFamily="34" charset="0"/>
              <a:buChar char="●"/>
              <a:defRPr sz="2200"/>
            </a:lvl1pPr>
            <a:lvl2pPr marL="515780" indent="-257175">
              <a:defRPr sz="2200"/>
            </a:lvl2pPr>
            <a:lvl3pPr marL="772955" indent="-250032">
              <a:tabLst/>
              <a:defRPr sz="2200" b="0"/>
            </a:lvl3pPr>
            <a:lvl4pPr marL="1031558" indent="-257175">
              <a:tabLst/>
              <a:defRPr sz="2200" b="0"/>
            </a:lvl4pPr>
            <a:lvl5pPr marL="1285875" indent="-254318">
              <a:defRPr sz="2200" b="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p:txBody>
          <a:bodyPr/>
          <a:lstStyle>
            <a:lvl1pPr>
              <a:defRPr sz="1200"/>
            </a:lvl1pPr>
          </a:lstStyle>
          <a:p>
            <a:r>
              <a:rPr lang="cs-CZ"/>
              <a:t>CS449</a:t>
            </a:r>
            <a:endParaRPr lang="en-US"/>
          </a:p>
        </p:txBody>
      </p:sp>
      <p:sp>
        <p:nvSpPr>
          <p:cNvPr id="6" name="Slide Number Placeholder 5"/>
          <p:cNvSpPr>
            <a:spLocks noGrp="1"/>
          </p:cNvSpPr>
          <p:nvPr>
            <p:ph type="sldNum" sz="quarter" idx="12"/>
          </p:nvPr>
        </p:nvSpPr>
        <p:spPr/>
        <p:txBody>
          <a:bodyPr/>
          <a:lstStyle>
            <a:lvl1pPr>
              <a:defRPr sz="1200"/>
            </a:lvl1pPr>
          </a:lstStyle>
          <a:p>
            <a:fld id="{3552B95B-556F-44BD-91A5-D80C1B9E2BB3}" type="slidenum">
              <a:rPr lang="en-US" smtClean="0"/>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rgbClr val="20272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772400" cy="1225021"/>
          </a:xfrm>
        </p:spPr>
        <p:txBody>
          <a:bodyPr anchor="b">
            <a:noAutofit/>
          </a:bodyPr>
          <a:lstStyle>
            <a:lvl1pPr algn="l">
              <a:defRPr sz="4800"/>
            </a:lvl1pPr>
          </a:lstStyle>
          <a:p>
            <a:r>
              <a:rPr lang="en-US" dirty="0"/>
              <a:t>Click to edit Master title style</a:t>
            </a:r>
          </a:p>
        </p:txBody>
      </p:sp>
      <p:sp>
        <p:nvSpPr>
          <p:cNvPr id="5" name="Footer Placeholder 4"/>
          <p:cNvSpPr>
            <a:spLocks noGrp="1"/>
          </p:cNvSpPr>
          <p:nvPr>
            <p:ph type="ftr" sz="quarter" idx="11"/>
          </p:nvPr>
        </p:nvSpPr>
        <p:spPr/>
        <p:txBody>
          <a:bodyPr/>
          <a:lstStyle/>
          <a:p>
            <a:r>
              <a:rPr lang="cs-CZ"/>
              <a:t>CS449</a:t>
            </a:r>
            <a:endParaRPr lang="en-US" dirty="0"/>
          </a:p>
        </p:txBody>
      </p:sp>
      <p:sp>
        <p:nvSpPr>
          <p:cNvPr id="6" name="Slide Number Placeholder 5"/>
          <p:cNvSpPr>
            <a:spLocks noGrp="1"/>
          </p:cNvSpPr>
          <p:nvPr>
            <p:ph type="sldNum" sz="quarter" idx="12"/>
          </p:nvPr>
        </p:nvSpPr>
        <p:spPr/>
        <p:txBody>
          <a:bodyPr/>
          <a:lstStyle/>
          <a:p>
            <a:fld id="{3552B95B-556F-44BD-91A5-D80C1B9E2BB3}" type="slidenum">
              <a:rPr lang="en-US" smtClean="0"/>
              <a:pPr/>
              <a:t>‹#›</a:t>
            </a:fld>
            <a:endParaRPr lang="en-US"/>
          </a:p>
        </p:txBody>
      </p:sp>
      <p:sp>
        <p:nvSpPr>
          <p:cNvPr id="7" name="Rectangle 6"/>
          <p:cNvSpPr/>
          <p:nvPr/>
        </p:nvSpPr>
        <p:spPr>
          <a:xfrm>
            <a:off x="0" y="3162300"/>
            <a:ext cx="9144000" cy="18288"/>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57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33501"/>
            <a:ext cx="4038600" cy="3771636"/>
          </a:xfrm>
        </p:spPr>
        <p:txBody>
          <a:bodyPr/>
          <a:lstStyle>
            <a:lvl1pPr>
              <a:defRPr sz="2520"/>
            </a:lvl1pPr>
            <a:lvl2pPr>
              <a:defRPr sz="2160"/>
            </a:lvl2pPr>
            <a:lvl3pPr>
              <a:defRPr sz="1800"/>
            </a:lvl3pPr>
            <a:lvl4pPr>
              <a:defRPr sz="1620"/>
            </a:lvl4pPr>
            <a:lvl5pPr>
              <a:defRPr sz="1620"/>
            </a:lvl5pPr>
            <a:lvl6pPr>
              <a:defRPr sz="1620"/>
            </a:lvl6pPr>
            <a:lvl7pPr>
              <a:defRPr sz="1620"/>
            </a:lvl7pPr>
            <a:lvl8pPr>
              <a:defRPr sz="1620"/>
            </a:lvl8pPr>
            <a:lvl9pPr>
              <a:defRPr sz="162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279261"/>
            <a:ext cx="4041775" cy="533136"/>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645028" y="1812396"/>
            <a:ext cx="4041775" cy="3292740"/>
          </a:xfrm>
        </p:spPr>
        <p:txBody>
          <a:bodyPr/>
          <a:lstStyle>
            <a:lvl1pPr>
              <a:defRPr sz="2160"/>
            </a:lvl1pPr>
            <a:lvl2pPr>
              <a:defRPr sz="1800"/>
            </a:lvl2pPr>
            <a:lvl3pPr>
              <a:defRPr sz="1620"/>
            </a:lvl3pPr>
            <a:lvl4pPr>
              <a:defRPr sz="1440"/>
            </a:lvl4pPr>
            <a:lvl5pPr>
              <a:defRPr sz="1440"/>
            </a:lvl5pPr>
            <a:lvl6pPr>
              <a:defRPr sz="1440"/>
            </a:lvl6pPr>
            <a:lvl7pPr>
              <a:defRPr sz="1440"/>
            </a:lvl7pPr>
            <a:lvl8pPr>
              <a:defRPr sz="1440"/>
            </a:lvl8pPr>
            <a:lvl9pPr>
              <a:defRPr sz="14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5296960"/>
            <a:ext cx="2133600" cy="304271"/>
          </a:xfrm>
          <a:prstGeom prst="rect">
            <a:avLst/>
          </a:prstGeom>
        </p:spPr>
        <p:txBody>
          <a:bodyPr/>
          <a:lstStyle/>
          <a:p>
            <a:endParaRPr lang="en-US"/>
          </a:p>
        </p:txBody>
      </p:sp>
      <p:sp>
        <p:nvSpPr>
          <p:cNvPr id="8" name="Footer Placeholder 7"/>
          <p:cNvSpPr>
            <a:spLocks noGrp="1"/>
          </p:cNvSpPr>
          <p:nvPr>
            <p:ph type="ftr" sz="quarter" idx="11"/>
          </p:nvPr>
        </p:nvSpPr>
        <p:spPr/>
        <p:txBody>
          <a:bodyPr/>
          <a:lstStyle/>
          <a:p>
            <a:r>
              <a:rPr lang="cs-CZ"/>
              <a:t>CS449</a:t>
            </a:r>
            <a:endParaRPr lang="en-US"/>
          </a:p>
        </p:txBody>
      </p:sp>
      <p:sp>
        <p:nvSpPr>
          <p:cNvPr id="9" name="Slide Number Placeholder 8"/>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5296960"/>
            <a:ext cx="2133600" cy="304271"/>
          </a:xfrm>
          <a:prstGeom prst="rect">
            <a:avLst/>
          </a:prstGeom>
        </p:spPr>
        <p:txBody>
          <a:bodyPr/>
          <a:lstStyle/>
          <a:p>
            <a:endParaRPr lang="en-US"/>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5296960"/>
            <a:ext cx="2133600" cy="304271"/>
          </a:xfrm>
          <a:prstGeom prst="rect">
            <a:avLst/>
          </a:prstGeom>
        </p:spPr>
        <p:txBody>
          <a:bodyPr/>
          <a:lstStyle/>
          <a:p>
            <a:endParaRPr lang="en-US"/>
          </a:p>
        </p:txBody>
      </p:sp>
      <p:sp>
        <p:nvSpPr>
          <p:cNvPr id="3" name="Footer Placeholder 2"/>
          <p:cNvSpPr>
            <a:spLocks noGrp="1"/>
          </p:cNvSpPr>
          <p:nvPr>
            <p:ph type="ftr" sz="quarter" idx="11"/>
          </p:nvPr>
        </p:nvSpPr>
        <p:spPr/>
        <p:txBody>
          <a:bodyPr/>
          <a:lstStyle/>
          <a:p>
            <a:r>
              <a:rPr lang="cs-CZ"/>
              <a:t>CS449</a:t>
            </a:r>
            <a:endParaRPr lang="en-US"/>
          </a:p>
        </p:txBody>
      </p:sp>
      <p:sp>
        <p:nvSpPr>
          <p:cNvPr id="4" name="Slide Number Placeholder 3"/>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27541"/>
            <a:ext cx="3008313" cy="968376"/>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050" y="227544"/>
            <a:ext cx="5111750" cy="4877594"/>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195919"/>
            <a:ext cx="3008313" cy="3909219"/>
          </a:xfrm>
        </p:spPr>
        <p:txBody>
          <a:bodyPr/>
          <a:lstStyle>
            <a:lvl1pPr marL="0" indent="0">
              <a:buNone/>
              <a:defRPr sz="1260"/>
            </a:lvl1pPr>
            <a:lvl2pPr marL="411480" indent="0">
              <a:buNone/>
              <a:defRPr sz="1080"/>
            </a:lvl2pPr>
            <a:lvl3pPr marL="822960" indent="0">
              <a:buNone/>
              <a:defRPr sz="900"/>
            </a:lvl3pPr>
            <a:lvl4pPr marL="1234440" indent="0">
              <a:buNone/>
              <a:defRPr sz="810"/>
            </a:lvl4pPr>
            <a:lvl5pPr marL="1645920" indent="0">
              <a:buNone/>
              <a:defRPr sz="810"/>
            </a:lvl5pPr>
            <a:lvl6pPr marL="2057400" indent="0">
              <a:buNone/>
              <a:defRPr sz="810"/>
            </a:lvl6pPr>
            <a:lvl7pPr marL="2468880" indent="0">
              <a:buNone/>
              <a:defRPr sz="810"/>
            </a:lvl7pPr>
            <a:lvl8pPr marL="2880360" indent="0">
              <a:buNone/>
              <a:defRPr sz="810"/>
            </a:lvl8pPr>
            <a:lvl9pPr marL="3291840" indent="0">
              <a:buNone/>
              <a:defRPr sz="810"/>
            </a:lvl9pPr>
          </a:lstStyle>
          <a:p>
            <a:pPr lvl="0"/>
            <a:r>
              <a:rPr lang="en-US"/>
              <a:t>Click to edit Master text styles</a:t>
            </a:r>
          </a:p>
        </p:txBody>
      </p:sp>
      <p:sp>
        <p:nvSpPr>
          <p:cNvPr id="5" name="Date Placeholder 4"/>
          <p:cNvSpPr>
            <a:spLocks noGrp="1"/>
          </p:cNvSpPr>
          <p:nvPr>
            <p:ph type="dt" sz="half" idx="10"/>
          </p:nvPr>
        </p:nvSpPr>
        <p:spPr>
          <a:xfrm>
            <a:off x="457200" y="5296960"/>
            <a:ext cx="2133600" cy="304271"/>
          </a:xfrm>
          <a:prstGeom prst="rect">
            <a:avLst/>
          </a:prstGeom>
        </p:spPr>
        <p:txBody>
          <a:bodyPr/>
          <a:lstStyle/>
          <a:p>
            <a:endParaRPr lang="en-US"/>
          </a:p>
        </p:txBody>
      </p:sp>
      <p:sp>
        <p:nvSpPr>
          <p:cNvPr id="6" name="Footer Placeholder 5"/>
          <p:cNvSpPr>
            <a:spLocks noGrp="1"/>
          </p:cNvSpPr>
          <p:nvPr>
            <p:ph type="ftr" sz="quarter" idx="11"/>
          </p:nvPr>
        </p:nvSpPr>
        <p:spPr/>
        <p:txBody>
          <a:bodyPr/>
          <a:lstStyle/>
          <a:p>
            <a:r>
              <a:rPr lang="cs-CZ"/>
              <a:t>CS449</a:t>
            </a:r>
            <a:endParaRPr lang="en-US"/>
          </a:p>
        </p:txBody>
      </p:sp>
      <p:sp>
        <p:nvSpPr>
          <p:cNvPr id="7" name="Slide Number Placeholder 6"/>
          <p:cNvSpPr>
            <a:spLocks noGrp="1"/>
          </p:cNvSpPr>
          <p:nvPr>
            <p:ph type="sldNum" sz="quarter" idx="12"/>
          </p:nvPr>
        </p:nvSpPr>
        <p:spPr/>
        <p:txBody>
          <a:bodyPr/>
          <a:lstStyle/>
          <a:p>
            <a:fld id="{3552B95B-556F-44BD-91A5-D80C1B9E2BB3}" type="slidenum">
              <a:rPr lang="en-US" smtClean="0"/>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5600700"/>
            <a:ext cx="9144000" cy="114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7" name="Rectangle 6"/>
          <p:cNvSpPr/>
          <p:nvPr/>
        </p:nvSpPr>
        <p:spPr>
          <a:xfrm>
            <a:off x="0" y="0"/>
            <a:ext cx="9144000" cy="495300"/>
          </a:xfrm>
          <a:prstGeom prst="rect">
            <a:avLst/>
          </a:prstGeom>
          <a:solidFill>
            <a:srgbClr val="56397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20" dirty="0"/>
          </a:p>
        </p:txBody>
      </p:sp>
      <p:sp>
        <p:nvSpPr>
          <p:cNvPr id="2" name="Title Placeholder 1"/>
          <p:cNvSpPr>
            <a:spLocks noGrp="1"/>
          </p:cNvSpPr>
          <p:nvPr>
            <p:ph type="title"/>
          </p:nvPr>
        </p:nvSpPr>
        <p:spPr>
          <a:xfrm>
            <a:off x="152400" y="0"/>
            <a:ext cx="8991600" cy="4953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52400" y="495301"/>
            <a:ext cx="8991600" cy="4801659"/>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0" y="5296960"/>
            <a:ext cx="12192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cs-CZ"/>
              <a:t>CS449</a:t>
            </a:r>
            <a:endParaRPr lang="en-US" dirty="0"/>
          </a:p>
        </p:txBody>
      </p:sp>
      <p:sp>
        <p:nvSpPr>
          <p:cNvPr id="6" name="Slide Number Placeholder 5"/>
          <p:cNvSpPr>
            <a:spLocks noGrp="1"/>
          </p:cNvSpPr>
          <p:nvPr>
            <p:ph type="sldNum" sz="quarter" idx="4"/>
          </p:nvPr>
        </p:nvSpPr>
        <p:spPr>
          <a:xfrm>
            <a:off x="8458200" y="5296960"/>
            <a:ext cx="6858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3552B95B-556F-44BD-91A5-D80C1B9E2BB3}" type="slidenum">
              <a:rPr lang="en-US" smtClean="0"/>
              <a:pPr/>
              <a:t>‹#›</a:t>
            </a:fld>
            <a:endParaRPr lang="en-US"/>
          </a:p>
        </p:txBody>
      </p:sp>
    </p:spTree>
    <p:extLst>
      <p:ext uri="{BB962C8B-B14F-4D97-AF65-F5344CB8AC3E}">
        <p14:creationId xmlns:p14="http://schemas.microsoft.com/office/powerpoint/2010/main" val="11059919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ransition/>
  <p:hf hdr="0" dt="0"/>
  <p:txStyles>
    <p:titleStyle>
      <a:lvl1pPr algn="l" defTabSz="822960" rtl="0" eaLnBrk="1" latinLnBrk="0" hangingPunct="1">
        <a:spcBef>
          <a:spcPct val="0"/>
        </a:spcBef>
        <a:buNone/>
        <a:defRPr sz="2800" b="1" kern="1200">
          <a:solidFill>
            <a:schemeClr val="bg1"/>
          </a:solidFill>
          <a:latin typeface="+mj-lt"/>
          <a:ea typeface="GulimChe" pitchFamily="49" charset="-127"/>
          <a:cs typeface="MoolBoran" pitchFamily="34" charset="0"/>
        </a:defRPr>
      </a:lvl1pPr>
    </p:titleStyle>
    <p:bodyStyle>
      <a:lvl1pPr marL="204312" indent="-204312" algn="l" defTabSz="822960" rtl="0" eaLnBrk="1" latinLnBrk="0" hangingPunct="1">
        <a:spcBef>
          <a:spcPts val="0"/>
        </a:spcBef>
        <a:buSzPct val="150000"/>
        <a:buFont typeface="Arial" pitchFamily="34" charset="0"/>
        <a:buChar char="•"/>
        <a:defRPr sz="2200" kern="1200">
          <a:solidFill>
            <a:schemeClr val="tx1"/>
          </a:solidFill>
          <a:latin typeface="+mn-lt"/>
          <a:ea typeface="+mn-ea"/>
          <a:cs typeface="+mn-cs"/>
        </a:defRPr>
      </a:lvl1pPr>
      <a:lvl2pPr marL="415767" indent="-207170" algn="l" defTabSz="822960" rtl="0" eaLnBrk="1" latinLnBrk="0" hangingPunct="1">
        <a:spcBef>
          <a:spcPts val="0"/>
        </a:spcBef>
        <a:buFont typeface="Courier New" pitchFamily="49" charset="0"/>
        <a:buChar char="o"/>
        <a:defRPr sz="2200" kern="1200">
          <a:solidFill>
            <a:schemeClr val="tx1"/>
          </a:solidFill>
          <a:latin typeface="+mn-lt"/>
          <a:ea typeface="+mn-ea"/>
          <a:cs typeface="+mn-cs"/>
        </a:defRPr>
      </a:lvl2pPr>
      <a:lvl3pPr marL="620078" indent="-205740" algn="l" defTabSz="822960" rtl="0" eaLnBrk="1" latinLnBrk="0" hangingPunct="1">
        <a:spcBef>
          <a:spcPts val="0"/>
        </a:spcBef>
        <a:buFont typeface="Wingdings" pitchFamily="2" charset="2"/>
        <a:buChar char="§"/>
        <a:defRPr sz="2200" kern="1200">
          <a:solidFill>
            <a:schemeClr val="tx1"/>
          </a:solidFill>
          <a:latin typeface="+mn-lt"/>
          <a:ea typeface="+mn-ea"/>
          <a:cs typeface="+mn-cs"/>
        </a:defRPr>
      </a:lvl3pPr>
      <a:lvl4pPr marL="821532"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4pPr>
      <a:lvl5pPr marL="1028700" indent="-205740" algn="l" defTabSz="822960" rtl="0" eaLnBrk="1" latinLnBrk="0" hangingPunct="1">
        <a:spcBef>
          <a:spcPts val="0"/>
        </a:spcBef>
        <a:buFont typeface="Arial" pitchFamily="34" charset="0"/>
        <a:buChar char="»"/>
        <a:defRPr sz="2200" kern="1200">
          <a:solidFill>
            <a:schemeClr val="tx1"/>
          </a:solidFill>
          <a:latin typeface="+mn-lt"/>
          <a:ea typeface="+mn-ea"/>
          <a:cs typeface="+mn-cs"/>
        </a:defRPr>
      </a:lvl5pPr>
      <a:lvl6pPr marL="226314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7462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8610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97580" indent="-205740" algn="l" defTabSz="82296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7848600" cy="1225021"/>
          </a:xfrm>
        </p:spPr>
        <p:txBody>
          <a:bodyPr/>
          <a:lstStyle/>
          <a:p>
            <a:r>
              <a:rPr lang="en-US" dirty="0"/>
              <a:t>Programs – </a:t>
            </a:r>
            <a:br>
              <a:rPr lang="en-US" dirty="0"/>
            </a:br>
            <a:r>
              <a:rPr lang="en-US" dirty="0"/>
              <a:t>Calling Conventions</a:t>
            </a:r>
            <a:endParaRPr lang="en-US" sz="2400" dirty="0"/>
          </a:p>
        </p:txBody>
      </p:sp>
      <p:sp>
        <p:nvSpPr>
          <p:cNvPr id="3" name="Subtitle 2"/>
          <p:cNvSpPr>
            <a:spLocks noGrp="1"/>
          </p:cNvSpPr>
          <p:nvPr>
            <p:ph type="subTitle" idx="1"/>
          </p:nvPr>
        </p:nvSpPr>
        <p:spPr/>
        <p:txBody>
          <a:bodyPr/>
          <a:lstStyle/>
          <a:p>
            <a:r>
              <a:rPr lang="en-US" dirty="0"/>
              <a:t>CS 0449</a:t>
            </a:r>
          </a:p>
          <a:p>
            <a:r>
              <a:rPr lang="en-US" dirty="0"/>
              <a:t>Jarrett Billingsley</a:t>
            </a:r>
          </a:p>
        </p:txBody>
      </p:sp>
    </p:spTree>
    <p:extLst>
      <p:ext uri="{BB962C8B-B14F-4D97-AF65-F5344CB8AC3E}">
        <p14:creationId xmlns:p14="http://schemas.microsoft.com/office/powerpoint/2010/main" val="361208656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F6851-AA9E-F442-BD5A-3F09EAF04E10}"/>
              </a:ext>
            </a:extLst>
          </p:cNvPr>
          <p:cNvSpPr>
            <a:spLocks noGrp="1"/>
          </p:cNvSpPr>
          <p:nvPr>
            <p:ph type="title"/>
          </p:nvPr>
        </p:nvSpPr>
        <p:spPr/>
        <p:txBody>
          <a:bodyPr/>
          <a:lstStyle/>
          <a:p>
            <a:r>
              <a:rPr lang="en-US" dirty="0"/>
              <a:t>Control flow</a:t>
            </a:r>
          </a:p>
        </p:txBody>
      </p:sp>
      <p:sp>
        <p:nvSpPr>
          <p:cNvPr id="3" name="Content Placeholder 2">
            <a:extLst>
              <a:ext uri="{FF2B5EF4-FFF2-40B4-BE49-F238E27FC236}">
                <a16:creationId xmlns:a16="http://schemas.microsoft.com/office/drawing/2014/main" id="{71E912EB-388E-654D-889F-2E1ED5E01C1D}"/>
              </a:ext>
            </a:extLst>
          </p:cNvPr>
          <p:cNvSpPr>
            <a:spLocks noGrp="1"/>
          </p:cNvSpPr>
          <p:nvPr>
            <p:ph idx="1"/>
          </p:nvPr>
        </p:nvSpPr>
        <p:spPr/>
        <p:txBody>
          <a:bodyPr>
            <a:normAutofit/>
          </a:bodyPr>
          <a:lstStyle/>
          <a:p>
            <a:r>
              <a:rPr lang="en-US" dirty="0"/>
              <a:t>the </a:t>
            </a:r>
            <a:r>
              <a:rPr lang="en-US" i="1" dirty="0"/>
              <a:t>un</a:t>
            </a:r>
            <a:r>
              <a:rPr lang="en-US" dirty="0"/>
              <a:t>conditional jump instruction is </a:t>
            </a:r>
            <a:r>
              <a:rPr lang="en-US" b="1" dirty="0" err="1">
                <a:solidFill>
                  <a:srgbClr val="FF0000"/>
                </a:solidFill>
                <a:latin typeface="Consolas" panose="020B0609020204030204" pitchFamily="49" charset="0"/>
                <a:cs typeface="Consolas" panose="020B0609020204030204" pitchFamily="49" charset="0"/>
              </a:rPr>
              <a:t>jmp</a:t>
            </a:r>
            <a:r>
              <a:rPr lang="en-US" dirty="0"/>
              <a:t>.</a:t>
            </a:r>
          </a:p>
          <a:p>
            <a:pPr marL="0" indent="0">
              <a:buNone/>
            </a:pPr>
            <a:r>
              <a:rPr lang="en-US" b="1" dirty="0">
                <a:solidFill>
                  <a:srgbClr val="FF0000"/>
                </a:solidFill>
                <a:latin typeface="Consolas" panose="020B0609020204030204" pitchFamily="49" charset="0"/>
                <a:cs typeface="Consolas" panose="020B0609020204030204" pitchFamily="49" charset="0"/>
              </a:rPr>
              <a:t>	</a:t>
            </a:r>
            <a:r>
              <a:rPr lang="en-US" b="1" dirty="0" err="1">
                <a:solidFill>
                  <a:srgbClr val="FF0000"/>
                </a:solidFill>
                <a:latin typeface="Consolas" panose="020B0609020204030204" pitchFamily="49" charset="0"/>
                <a:cs typeface="Consolas" panose="020B0609020204030204" pitchFamily="49" charset="0"/>
              </a:rPr>
              <a:t>jmp</a:t>
            </a:r>
            <a:r>
              <a:rPr lang="en-US" b="1" dirty="0">
                <a:latin typeface="Consolas" panose="020B0609020204030204" pitchFamily="49" charset="0"/>
                <a:cs typeface="Consolas" panose="020B0609020204030204" pitchFamily="49" charset="0"/>
              </a:rPr>
              <a:t> _end</a:t>
            </a:r>
          </a:p>
          <a:p>
            <a:r>
              <a:rPr lang="en-US" dirty="0"/>
              <a:t>then there are an </a:t>
            </a:r>
            <a:r>
              <a:rPr lang="en-US" i="1" dirty="0"/>
              <a:t>unreasonable</a:t>
            </a:r>
            <a:r>
              <a:rPr lang="en-US" dirty="0"/>
              <a:t> number of conditional jumps. for example, if I want to </a:t>
            </a:r>
            <a:r>
              <a:rPr lang="en-US" b="1" dirty="0"/>
              <a:t>j</a:t>
            </a:r>
            <a:r>
              <a:rPr lang="en-US" dirty="0"/>
              <a:t>ump if </a:t>
            </a:r>
            <a:r>
              <a:rPr lang="en-US" b="1" dirty="0"/>
              <a:t>g</a:t>
            </a:r>
            <a:r>
              <a:rPr lang="en-US" dirty="0"/>
              <a:t>reater or </a:t>
            </a:r>
            <a:r>
              <a:rPr lang="en-US" b="1" dirty="0"/>
              <a:t>e</a:t>
            </a:r>
            <a:r>
              <a:rPr lang="en-US" dirty="0"/>
              <a:t>qual:</a:t>
            </a:r>
          </a:p>
          <a:p>
            <a:pPr marL="0" indent="0">
              <a:buNone/>
            </a:pPr>
            <a:r>
              <a:rPr lang="en-US" b="1" dirty="0">
                <a:latin typeface="Consolas" panose="020B0609020204030204" pitchFamily="49" charset="0"/>
                <a:cs typeface="Consolas" panose="020B0609020204030204" pitchFamily="49" charset="0"/>
              </a:rPr>
              <a:t>	</a:t>
            </a:r>
            <a:r>
              <a:rPr lang="en-US" b="1" dirty="0" err="1">
                <a:solidFill>
                  <a:srgbClr val="FF0000"/>
                </a:solidFill>
                <a:latin typeface="Consolas" panose="020B0609020204030204" pitchFamily="49" charset="0"/>
                <a:cs typeface="Consolas" panose="020B0609020204030204" pitchFamily="49" charset="0"/>
              </a:rPr>
              <a:t>jge</a:t>
            </a:r>
            <a:r>
              <a:rPr lang="en-US" b="1" dirty="0">
                <a:latin typeface="Consolas" panose="020B0609020204030204" pitchFamily="49" charset="0"/>
                <a:cs typeface="Consolas" panose="020B0609020204030204" pitchFamily="49" charset="0"/>
              </a:rPr>
              <a:t> _endif</a:t>
            </a:r>
          </a:p>
          <a:p>
            <a:r>
              <a:rPr lang="en-US" dirty="0"/>
              <a:t>but uh, … what’s it comparing?</a:t>
            </a:r>
          </a:p>
          <a:p>
            <a:pPr lvl="1"/>
            <a:r>
              <a:rPr lang="en-US" dirty="0"/>
              <a:t>it isn’t. the conditional jumps </a:t>
            </a:r>
            <a:r>
              <a:rPr lang="en-US" b="1" dirty="0"/>
              <a:t>look at the </a:t>
            </a:r>
            <a:r>
              <a:rPr lang="en-US" b="1" dirty="0">
                <a:latin typeface="Consolas" panose="020B0609020204030204" pitchFamily="49" charset="0"/>
                <a:cs typeface="Consolas" panose="020B0609020204030204" pitchFamily="49" charset="0"/>
              </a:rPr>
              <a:t>FLAGS</a:t>
            </a:r>
            <a:r>
              <a:rPr lang="en-US" b="1" dirty="0"/>
              <a:t> register.</a:t>
            </a:r>
          </a:p>
          <a:p>
            <a:r>
              <a:rPr lang="en-US" dirty="0"/>
              <a:t>various bits of the </a:t>
            </a:r>
            <a:r>
              <a:rPr lang="en-US" b="1" dirty="0">
                <a:latin typeface="Consolas" panose="020B0609020204030204" pitchFamily="49" charset="0"/>
                <a:cs typeface="Consolas" panose="020B0609020204030204" pitchFamily="49" charset="0"/>
              </a:rPr>
              <a:t>FLAGS</a:t>
            </a:r>
            <a:r>
              <a:rPr lang="en-US" dirty="0"/>
              <a:t> register are set by all kinds of instructions.</a:t>
            </a:r>
          </a:p>
          <a:p>
            <a:r>
              <a:rPr lang="en-US" dirty="0"/>
              <a:t>the two most common instructions you’ll see before a conditional jump are </a:t>
            </a:r>
            <a:r>
              <a:rPr lang="en-US" b="1" dirty="0" err="1">
                <a:solidFill>
                  <a:srgbClr val="FF0000"/>
                </a:solidFill>
                <a:latin typeface="Consolas" panose="020B0609020204030204" pitchFamily="49" charset="0"/>
                <a:cs typeface="Consolas" panose="020B0609020204030204" pitchFamily="49" charset="0"/>
              </a:rPr>
              <a:t>cmp</a:t>
            </a:r>
            <a:r>
              <a:rPr lang="en-US" b="1" dirty="0"/>
              <a:t> </a:t>
            </a:r>
            <a:r>
              <a:rPr lang="en-US" dirty="0"/>
              <a:t>and </a:t>
            </a:r>
            <a:r>
              <a:rPr lang="en-US" b="1" dirty="0">
                <a:solidFill>
                  <a:srgbClr val="FF0000"/>
                </a:solidFill>
                <a:latin typeface="Consolas" panose="020B0609020204030204" pitchFamily="49" charset="0"/>
                <a:cs typeface="Consolas" panose="020B0609020204030204" pitchFamily="49" charset="0"/>
              </a:rPr>
              <a:t>test</a:t>
            </a:r>
            <a:r>
              <a:rPr lang="en-US" b="1" dirty="0"/>
              <a:t>, </a:t>
            </a:r>
            <a:r>
              <a:rPr lang="en-US" dirty="0"/>
              <a:t>like:</a:t>
            </a:r>
          </a:p>
          <a:p>
            <a:pPr marL="0" indent="0">
              <a:buNone/>
            </a:pPr>
            <a:r>
              <a:rPr lang="en-US" b="1" dirty="0">
                <a:latin typeface="Consolas" panose="020B0609020204030204" pitchFamily="49" charset="0"/>
                <a:cs typeface="Consolas" panose="020B0609020204030204" pitchFamily="49" charset="0"/>
              </a:rPr>
              <a:t>	</a:t>
            </a:r>
            <a:r>
              <a:rPr lang="en-US" b="1" dirty="0" err="1">
                <a:solidFill>
                  <a:srgbClr val="FF0000"/>
                </a:solidFill>
                <a:latin typeface="Consolas" panose="020B0609020204030204" pitchFamily="49" charset="0"/>
                <a:cs typeface="Consolas" panose="020B0609020204030204" pitchFamily="49" charset="0"/>
              </a:rPr>
              <a:t>cmp</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rax</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rbx</a:t>
            </a:r>
            <a:r>
              <a:rPr lang="en-US" b="1" dirty="0">
                <a:latin typeface="Consolas" panose="020B0609020204030204" pitchFamily="49" charset="0"/>
                <a:cs typeface="Consolas" panose="020B0609020204030204" pitchFamily="49" charset="0"/>
              </a:rPr>
              <a:t> </a:t>
            </a:r>
            <a:r>
              <a:rPr lang="en-US" i="1" dirty="0">
                <a:solidFill>
                  <a:schemeClr val="accent3">
                    <a:lumMod val="50000"/>
                  </a:schemeClr>
                </a:solidFill>
                <a:latin typeface="Consolas" panose="020B0609020204030204" pitchFamily="49" charset="0"/>
                <a:cs typeface="Consolas" panose="020B0609020204030204" pitchFamily="49" charset="0"/>
              </a:rPr>
              <a:t># sets the FLAGS register</a:t>
            </a:r>
            <a:endParaRPr lang="en-US" b="1" dirty="0">
              <a:latin typeface="Consolas" panose="020B0609020204030204" pitchFamily="49" charset="0"/>
              <a:cs typeface="Consolas" panose="020B0609020204030204" pitchFamily="49" charset="0"/>
            </a:endParaRPr>
          </a:p>
          <a:p>
            <a:pPr marL="0" indent="0">
              <a:buNone/>
            </a:pPr>
            <a:r>
              <a:rPr lang="en-US" b="1" dirty="0">
                <a:latin typeface="Consolas" panose="020B0609020204030204" pitchFamily="49" charset="0"/>
                <a:cs typeface="Consolas" panose="020B0609020204030204" pitchFamily="49" charset="0"/>
              </a:rPr>
              <a:t>	</a:t>
            </a:r>
            <a:r>
              <a:rPr lang="en-US" b="1" dirty="0" err="1">
                <a:solidFill>
                  <a:srgbClr val="FF0000"/>
                </a:solidFill>
                <a:latin typeface="Consolas" panose="020B0609020204030204" pitchFamily="49" charset="0"/>
                <a:cs typeface="Consolas" panose="020B0609020204030204" pitchFamily="49" charset="0"/>
              </a:rPr>
              <a:t>jge</a:t>
            </a:r>
            <a:r>
              <a:rPr lang="en-US" b="1" dirty="0">
                <a:latin typeface="Consolas" panose="020B0609020204030204" pitchFamily="49" charset="0"/>
                <a:cs typeface="Consolas" panose="020B0609020204030204" pitchFamily="49" charset="0"/>
              </a:rPr>
              <a:t> _endif   </a:t>
            </a:r>
            <a:r>
              <a:rPr lang="en-US" i="1" dirty="0">
                <a:solidFill>
                  <a:schemeClr val="accent3">
                    <a:lumMod val="50000"/>
                  </a:schemeClr>
                </a:solidFill>
                <a:latin typeface="Consolas" panose="020B0609020204030204" pitchFamily="49" charset="0"/>
                <a:cs typeface="Consolas" panose="020B0609020204030204" pitchFamily="49" charset="0"/>
              </a:rPr>
              <a:t># go to _endif if FLAGS says "&gt;="</a:t>
            </a:r>
          </a:p>
          <a:p>
            <a:pPr marL="0" indent="0">
              <a:buNone/>
            </a:pPr>
            <a:r>
              <a:rPr lang="en-US" i="1" dirty="0">
                <a:solidFill>
                  <a:schemeClr val="accent3">
                    <a:lumMod val="50000"/>
                  </a:schemeClr>
                </a:solidFill>
                <a:latin typeface="Consolas" panose="020B0609020204030204" pitchFamily="49" charset="0"/>
                <a:cs typeface="Consolas" panose="020B0609020204030204" pitchFamily="49" charset="0"/>
              </a:rPr>
              <a:t>	</a:t>
            </a:r>
            <a:r>
              <a:rPr lang="en-US" b="1" dirty="0">
                <a:solidFill>
                  <a:srgbClr val="FF0000"/>
                </a:solidFill>
                <a:latin typeface="Consolas" panose="020B0609020204030204" pitchFamily="49" charset="0"/>
                <a:cs typeface="Consolas" panose="020B0609020204030204" pitchFamily="49" charset="0"/>
              </a:rPr>
              <a:t>test</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rcx</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rcx</a:t>
            </a:r>
            <a:endParaRPr lang="en-US" b="1" dirty="0">
              <a:latin typeface="Consolas" panose="020B0609020204030204" pitchFamily="49" charset="0"/>
              <a:cs typeface="Consolas" panose="020B0609020204030204" pitchFamily="49" charset="0"/>
            </a:endParaRPr>
          </a:p>
          <a:p>
            <a:pPr marL="0" indent="0">
              <a:buNone/>
            </a:pPr>
            <a:r>
              <a:rPr lang="en-US" b="1" dirty="0">
                <a:latin typeface="Consolas" panose="020B0609020204030204" pitchFamily="49" charset="0"/>
                <a:cs typeface="Consolas" panose="020B0609020204030204" pitchFamily="49" charset="0"/>
              </a:rPr>
              <a:t>	</a:t>
            </a:r>
            <a:r>
              <a:rPr lang="en-US" b="1" dirty="0" err="1">
                <a:solidFill>
                  <a:srgbClr val="FF0000"/>
                </a:solidFill>
                <a:latin typeface="Consolas" panose="020B0609020204030204" pitchFamily="49" charset="0"/>
                <a:cs typeface="Consolas" panose="020B0609020204030204" pitchFamily="49" charset="0"/>
              </a:rPr>
              <a:t>je</a:t>
            </a:r>
            <a:r>
              <a:rPr lang="en-US" b="1" dirty="0">
                <a:latin typeface="Consolas" panose="020B0609020204030204" pitchFamily="49" charset="0"/>
                <a:cs typeface="Consolas" panose="020B0609020204030204" pitchFamily="49" charset="0"/>
              </a:rPr>
              <a:t>   _endif  </a:t>
            </a:r>
            <a:r>
              <a:rPr lang="en-US" i="1" dirty="0">
                <a:solidFill>
                  <a:schemeClr val="accent3">
                    <a:lumMod val="50000"/>
                  </a:schemeClr>
                </a:solidFill>
                <a:latin typeface="Consolas" panose="020B0609020204030204" pitchFamily="49" charset="0"/>
                <a:cs typeface="Consolas" panose="020B0609020204030204" pitchFamily="49" charset="0"/>
              </a:rPr>
              <a:t># go to _endif if </a:t>
            </a:r>
            <a:r>
              <a:rPr lang="en-US" i="1" dirty="0" err="1">
                <a:solidFill>
                  <a:schemeClr val="accent3">
                    <a:lumMod val="50000"/>
                  </a:schemeClr>
                </a:solidFill>
                <a:latin typeface="Consolas" panose="020B0609020204030204" pitchFamily="49" charset="0"/>
                <a:cs typeface="Consolas" panose="020B0609020204030204" pitchFamily="49" charset="0"/>
              </a:rPr>
              <a:t>rcx</a:t>
            </a:r>
            <a:r>
              <a:rPr lang="en-US" i="1" dirty="0">
                <a:solidFill>
                  <a:schemeClr val="accent3">
                    <a:lumMod val="50000"/>
                  </a:schemeClr>
                </a:solidFill>
                <a:latin typeface="Consolas" panose="020B0609020204030204" pitchFamily="49" charset="0"/>
                <a:cs typeface="Consolas" panose="020B0609020204030204" pitchFamily="49" charset="0"/>
              </a:rPr>
              <a:t> == 0 (honest)</a:t>
            </a:r>
          </a:p>
          <a:p>
            <a:pPr marL="0" indent="0">
              <a:buNone/>
            </a:pPr>
            <a:endParaRPr lang="en-US" i="1" dirty="0">
              <a:solidFill>
                <a:schemeClr val="accent3">
                  <a:lumMod val="50000"/>
                </a:schemeClr>
              </a:solidFill>
              <a:latin typeface="Consolas" panose="020B0609020204030204" pitchFamily="49" charset="0"/>
              <a:cs typeface="Consolas" panose="020B0609020204030204" pitchFamily="49" charset="0"/>
            </a:endParaRPr>
          </a:p>
        </p:txBody>
      </p:sp>
      <p:sp>
        <p:nvSpPr>
          <p:cNvPr id="4" name="Footer Placeholder 3">
            <a:extLst>
              <a:ext uri="{FF2B5EF4-FFF2-40B4-BE49-F238E27FC236}">
                <a16:creationId xmlns:a16="http://schemas.microsoft.com/office/drawing/2014/main" id="{C3CE2598-6F23-A749-9563-D19C8CABC7B7}"/>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E6D655D6-AF2E-DB40-AE5B-9FA2E5993F1E}"/>
              </a:ext>
            </a:extLst>
          </p:cNvPr>
          <p:cNvSpPr>
            <a:spLocks noGrp="1"/>
          </p:cNvSpPr>
          <p:nvPr>
            <p:ph type="sldNum" sz="quarter" idx="12"/>
          </p:nvPr>
        </p:nvSpPr>
        <p:spPr/>
        <p:txBody>
          <a:bodyPr/>
          <a:lstStyle/>
          <a:p>
            <a:fld id="{3552B95B-556F-44BD-91A5-D80C1B9E2BB3}" type="slidenum">
              <a:rPr lang="en-US" smtClean="0"/>
              <a:pPr/>
              <a:t>10</a:t>
            </a:fld>
            <a:endParaRPr lang="en-US"/>
          </a:p>
        </p:txBody>
      </p:sp>
    </p:spTree>
    <p:extLst>
      <p:ext uri="{BB962C8B-B14F-4D97-AF65-F5344CB8AC3E}">
        <p14:creationId xmlns:p14="http://schemas.microsoft.com/office/powerpoint/2010/main" val="2769537362"/>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Pushing and popping things on the stack</a:t>
            </a:r>
          </a:p>
        </p:txBody>
      </p:sp>
      <p:sp>
        <p:nvSpPr>
          <p:cNvPr id="3" name="Content Placeholder 2"/>
          <p:cNvSpPr>
            <a:spLocks noGrp="1"/>
          </p:cNvSpPr>
          <p:nvPr>
            <p:ph idx="1"/>
          </p:nvPr>
        </p:nvSpPr>
        <p:spPr>
          <a:xfrm>
            <a:off x="152400" y="495301"/>
            <a:ext cx="8991600" cy="533399"/>
          </a:xfrm>
        </p:spPr>
        <p:txBody>
          <a:bodyPr/>
          <a:lstStyle/>
          <a:p>
            <a:r>
              <a:rPr lang="en-US" dirty="0"/>
              <a:t>it’s literally this simple.</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11</a:t>
            </a:fld>
            <a:endParaRPr lang="en-US"/>
          </a:p>
        </p:txBody>
      </p:sp>
      <p:sp>
        <p:nvSpPr>
          <p:cNvPr id="10" name="TextBox 9">
            <a:extLst>
              <a:ext uri="{FF2B5EF4-FFF2-40B4-BE49-F238E27FC236}">
                <a16:creationId xmlns:a16="http://schemas.microsoft.com/office/drawing/2014/main" id="{275D8E60-F467-3849-9839-392683EA79A0}"/>
              </a:ext>
            </a:extLst>
          </p:cNvPr>
          <p:cNvSpPr txBox="1"/>
          <p:nvPr/>
        </p:nvSpPr>
        <p:spPr>
          <a:xfrm>
            <a:off x="990600" y="1078819"/>
            <a:ext cx="4038600" cy="2677656"/>
          </a:xfrm>
          <a:prstGeom prst="rect">
            <a:avLst/>
          </a:prstGeom>
          <a:noFill/>
        </p:spPr>
        <p:txBody>
          <a:bodyPr wrap="square" rtlCol="0">
            <a:spAutoFit/>
          </a:bodyPr>
          <a:lstStyle/>
          <a:p>
            <a:r>
              <a:rPr lang="en-US" sz="2400" b="1" dirty="0">
                <a:solidFill>
                  <a:srgbClr val="FF0000"/>
                </a:solidFill>
                <a:latin typeface="Consolas" panose="020B0609020204030204" pitchFamily="49" charset="0"/>
                <a:cs typeface="Consolas" panose="020B0609020204030204" pitchFamily="49" charset="0"/>
              </a:rPr>
              <a:t>push </a:t>
            </a:r>
            <a:r>
              <a:rPr lang="en-US" sz="2400" b="1" dirty="0" err="1">
                <a:latin typeface="Consolas" panose="020B0609020204030204" pitchFamily="49" charset="0"/>
                <a:cs typeface="Consolas" panose="020B0609020204030204" pitchFamily="49" charset="0"/>
              </a:rPr>
              <a:t>rax</a:t>
            </a:r>
            <a:endParaRPr lang="en-US" sz="2400" b="1" dirty="0">
              <a:latin typeface="Consolas" panose="020B0609020204030204" pitchFamily="49" charset="0"/>
              <a:cs typeface="Consolas" panose="020B0609020204030204" pitchFamily="49" charset="0"/>
            </a:endParaRPr>
          </a:p>
          <a:p>
            <a:endParaRPr lang="en-US" sz="2400" b="1" dirty="0">
              <a:solidFill>
                <a:schemeClr val="accent3">
                  <a:lumMod val="75000"/>
                </a:schemeClr>
              </a:solidFill>
              <a:latin typeface="Consolas" panose="020B0609020204030204" pitchFamily="49" charset="0"/>
              <a:cs typeface="Consolas" panose="020B0609020204030204" pitchFamily="49" charset="0"/>
            </a:endParaRPr>
          </a:p>
          <a:p>
            <a:r>
              <a:rPr lang="en-US" sz="2400" b="1" dirty="0">
                <a:solidFill>
                  <a:srgbClr val="FF0000"/>
                </a:solidFill>
                <a:latin typeface="Consolas" panose="020B0609020204030204" pitchFamily="49" charset="0"/>
                <a:cs typeface="Consolas" panose="020B0609020204030204" pitchFamily="49" charset="0"/>
              </a:rPr>
              <a:t>push </a:t>
            </a:r>
            <a:r>
              <a:rPr lang="en-US" sz="2400" b="1" dirty="0">
                <a:solidFill>
                  <a:schemeClr val="accent3">
                    <a:lumMod val="75000"/>
                  </a:schemeClr>
                </a:solidFill>
                <a:latin typeface="Consolas" panose="020B0609020204030204" pitchFamily="49" charset="0"/>
                <a:cs typeface="Consolas" panose="020B0609020204030204" pitchFamily="49" charset="0"/>
              </a:rPr>
              <a:t>10</a:t>
            </a:r>
          </a:p>
          <a:p>
            <a:endParaRPr lang="en-US" sz="2400" b="1" dirty="0">
              <a:solidFill>
                <a:srgbClr val="FF0000"/>
              </a:solidFill>
              <a:latin typeface="Consolas" panose="020B0609020204030204" pitchFamily="49" charset="0"/>
              <a:cs typeface="Consolas" panose="020B0609020204030204" pitchFamily="49" charset="0"/>
            </a:endParaRPr>
          </a:p>
          <a:p>
            <a:r>
              <a:rPr lang="en-US" sz="2400" b="1" dirty="0">
                <a:solidFill>
                  <a:srgbClr val="FF0000"/>
                </a:solidFill>
                <a:latin typeface="Consolas" panose="020B0609020204030204" pitchFamily="49" charset="0"/>
                <a:cs typeface="Consolas" panose="020B0609020204030204" pitchFamily="49" charset="0"/>
              </a:rPr>
              <a:t>pop  </a:t>
            </a:r>
            <a:r>
              <a:rPr lang="en-US" sz="2400" b="1" dirty="0" err="1">
                <a:latin typeface="Consolas" panose="020B0609020204030204" pitchFamily="49" charset="0"/>
                <a:cs typeface="Consolas" panose="020B0609020204030204" pitchFamily="49" charset="0"/>
              </a:rPr>
              <a:t>rax</a:t>
            </a:r>
            <a:endParaRPr lang="en-US" sz="2400" b="1" dirty="0">
              <a:latin typeface="Consolas" panose="020B0609020204030204" pitchFamily="49" charset="0"/>
              <a:cs typeface="Consolas" panose="020B0609020204030204" pitchFamily="49" charset="0"/>
            </a:endParaRPr>
          </a:p>
          <a:p>
            <a:endParaRPr lang="en-US" sz="2400" b="1" dirty="0">
              <a:solidFill>
                <a:srgbClr val="FF0000"/>
              </a:solidFill>
              <a:latin typeface="Consolas" panose="020B0609020204030204" pitchFamily="49" charset="0"/>
              <a:cs typeface="Consolas" panose="020B0609020204030204" pitchFamily="49" charset="0"/>
            </a:endParaRPr>
          </a:p>
          <a:p>
            <a:r>
              <a:rPr lang="en-US" sz="2400" b="1" dirty="0">
                <a:solidFill>
                  <a:srgbClr val="FF0000"/>
                </a:solidFill>
                <a:latin typeface="Consolas" panose="020B0609020204030204" pitchFamily="49" charset="0"/>
                <a:cs typeface="Consolas" panose="020B0609020204030204" pitchFamily="49" charset="0"/>
              </a:rPr>
              <a:t>pop</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rbx</a:t>
            </a:r>
            <a:endParaRPr lang="en-US" sz="2400" b="1" dirty="0">
              <a:latin typeface="Consolas" panose="020B0609020204030204" pitchFamily="49" charset="0"/>
              <a:cs typeface="Consolas" panose="020B0609020204030204" pitchFamily="49" charset="0"/>
            </a:endParaRPr>
          </a:p>
        </p:txBody>
      </p:sp>
      <p:sp>
        <p:nvSpPr>
          <p:cNvPr id="11" name="TextBox 10">
            <a:extLst>
              <a:ext uri="{FF2B5EF4-FFF2-40B4-BE49-F238E27FC236}">
                <a16:creationId xmlns:a16="http://schemas.microsoft.com/office/drawing/2014/main" id="{19F6CE75-5CCD-9D4C-A72A-0D84CA04B6C9}"/>
              </a:ext>
            </a:extLst>
          </p:cNvPr>
          <p:cNvSpPr txBox="1"/>
          <p:nvPr/>
        </p:nvSpPr>
        <p:spPr>
          <a:xfrm>
            <a:off x="3124200" y="1078819"/>
            <a:ext cx="5676900" cy="2677656"/>
          </a:xfrm>
          <a:prstGeom prst="rect">
            <a:avLst/>
          </a:prstGeom>
          <a:noFill/>
        </p:spPr>
        <p:txBody>
          <a:bodyPr wrap="square" rtlCol="0">
            <a:spAutoFit/>
          </a:bodyPr>
          <a:lstStyle/>
          <a:p>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8; MEM[</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rax</a:t>
            </a:r>
            <a:endParaRPr lang="en-US" sz="2400" dirty="0">
              <a:latin typeface="Consolas" panose="020B0609020204030204" pitchFamily="49" charset="0"/>
              <a:cs typeface="Consolas" panose="020B0609020204030204" pitchFamily="49" charset="0"/>
            </a:endParaRPr>
          </a:p>
          <a:p>
            <a:endParaRPr lang="en-US" sz="2400" dirty="0">
              <a:latin typeface="Consolas" panose="020B0609020204030204" pitchFamily="49" charset="0"/>
              <a:cs typeface="Consolas" panose="020B0609020204030204" pitchFamily="49" charset="0"/>
            </a:endParaRPr>
          </a:p>
          <a:p>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8; MEM[</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10</a:t>
            </a:r>
          </a:p>
          <a:p>
            <a:endParaRPr lang="en-US" sz="2400" dirty="0">
              <a:latin typeface="Consolas" panose="020B0609020204030204" pitchFamily="49" charset="0"/>
              <a:cs typeface="Consolas" panose="020B0609020204030204" pitchFamily="49" charset="0"/>
            </a:endParaRPr>
          </a:p>
          <a:p>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MEM[</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8</a:t>
            </a:r>
          </a:p>
          <a:p>
            <a:endParaRPr lang="en-US" sz="2400" dirty="0">
              <a:latin typeface="Consolas" panose="020B0609020204030204" pitchFamily="49" charset="0"/>
              <a:cs typeface="Consolas" panose="020B0609020204030204" pitchFamily="49" charset="0"/>
            </a:endParaRPr>
          </a:p>
          <a:p>
            <a:r>
              <a:rPr lang="en-US" sz="2400" dirty="0" err="1">
                <a:latin typeface="Consolas" panose="020B0609020204030204" pitchFamily="49" charset="0"/>
                <a:cs typeface="Consolas" panose="020B0609020204030204" pitchFamily="49" charset="0"/>
              </a:rPr>
              <a:t>rbx</a:t>
            </a:r>
            <a:r>
              <a:rPr lang="en-US" sz="2400" dirty="0">
                <a:latin typeface="Consolas" panose="020B0609020204030204" pitchFamily="49" charset="0"/>
                <a:cs typeface="Consolas" panose="020B0609020204030204" pitchFamily="49" charset="0"/>
              </a:rPr>
              <a:t> = MEM[</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a:t>
            </a:r>
            <a:r>
              <a:rPr lang="en-US" sz="2400" dirty="0" err="1">
                <a:latin typeface="Consolas" panose="020B0609020204030204" pitchFamily="49" charset="0"/>
                <a:cs typeface="Consolas" panose="020B0609020204030204" pitchFamily="49" charset="0"/>
              </a:rPr>
              <a:t>rsp</a:t>
            </a:r>
            <a:r>
              <a:rPr lang="en-US" sz="2400" dirty="0">
                <a:latin typeface="Consolas" panose="020B0609020204030204" pitchFamily="49" charset="0"/>
                <a:cs typeface="Consolas" panose="020B0609020204030204" pitchFamily="49" charset="0"/>
              </a:rPr>
              <a:t> += 8</a:t>
            </a:r>
          </a:p>
        </p:txBody>
      </p:sp>
      <p:sp>
        <p:nvSpPr>
          <p:cNvPr id="12" name="TextBox 11">
            <a:extLst>
              <a:ext uri="{FF2B5EF4-FFF2-40B4-BE49-F238E27FC236}">
                <a16:creationId xmlns:a16="http://schemas.microsoft.com/office/drawing/2014/main" id="{817A3951-29BE-4040-87C2-9228AE8AE8B6}"/>
              </a:ext>
            </a:extLst>
          </p:cNvPr>
          <p:cNvSpPr txBox="1"/>
          <p:nvPr/>
        </p:nvSpPr>
        <p:spPr>
          <a:xfrm>
            <a:off x="1447800" y="4082183"/>
            <a:ext cx="6400800" cy="769441"/>
          </a:xfrm>
          <a:prstGeom prst="rect">
            <a:avLst/>
          </a:prstGeom>
          <a:noFill/>
        </p:spPr>
        <p:txBody>
          <a:bodyPr wrap="square" rtlCol="0">
            <a:spAutoFit/>
          </a:bodyPr>
          <a:lstStyle/>
          <a:p>
            <a:pPr algn="ctr"/>
            <a:r>
              <a:rPr lang="en-US" sz="2200" dirty="0"/>
              <a:t>every slot on the stack is </a:t>
            </a:r>
            <a:r>
              <a:rPr lang="en-US" sz="2200" b="1" dirty="0"/>
              <a:t>8 Bytes (64 bits). </a:t>
            </a:r>
            <a:r>
              <a:rPr lang="en-US" sz="2200" dirty="0"/>
              <a:t>it keeps things aligned.</a:t>
            </a:r>
          </a:p>
        </p:txBody>
      </p:sp>
    </p:spTree>
    <p:extLst>
      <p:ext uri="{BB962C8B-B14F-4D97-AF65-F5344CB8AC3E}">
        <p14:creationId xmlns:p14="http://schemas.microsoft.com/office/powerpoint/2010/main" val="11088325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11" grpId="0" uiExpand="1" build="p"/>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Calling and returning</a:t>
            </a:r>
          </a:p>
        </p:txBody>
      </p:sp>
      <p:sp>
        <p:nvSpPr>
          <p:cNvPr id="3" name="Content Placeholder 2"/>
          <p:cNvSpPr>
            <a:spLocks noGrp="1"/>
          </p:cNvSpPr>
          <p:nvPr>
            <p:ph idx="1"/>
          </p:nvPr>
        </p:nvSpPr>
        <p:spPr>
          <a:xfrm>
            <a:off x="152400" y="495301"/>
            <a:ext cx="8991600" cy="905560"/>
          </a:xfrm>
        </p:spPr>
        <p:txBody>
          <a:bodyPr/>
          <a:lstStyle/>
          <a:p>
            <a:r>
              <a:rPr lang="en-US" dirty="0"/>
              <a:t>the instructions are</a:t>
            </a:r>
            <a:r>
              <a:rPr lang="mr-IN" dirty="0"/>
              <a:t>…</a:t>
            </a:r>
            <a:r>
              <a:rPr lang="en-US" dirty="0"/>
              <a:t> </a:t>
            </a:r>
            <a:r>
              <a:rPr lang="en-US" b="1" dirty="0">
                <a:solidFill>
                  <a:srgbClr val="FF0000"/>
                </a:solidFill>
                <a:latin typeface="Consolas" panose="020B0609020204030204" pitchFamily="49" charset="0"/>
                <a:cs typeface="Consolas" panose="020B0609020204030204" pitchFamily="49" charset="0"/>
              </a:rPr>
              <a:t>call</a:t>
            </a:r>
            <a:r>
              <a:rPr lang="en-US" dirty="0"/>
              <a:t> and </a:t>
            </a:r>
            <a:r>
              <a:rPr lang="en-US" b="1" dirty="0">
                <a:solidFill>
                  <a:srgbClr val="FF0000"/>
                </a:solidFill>
                <a:latin typeface="Consolas" panose="020B0609020204030204" pitchFamily="49" charset="0"/>
                <a:cs typeface="Consolas" panose="020B0609020204030204" pitchFamily="49" charset="0"/>
              </a:rPr>
              <a:t>ret</a:t>
            </a:r>
            <a:r>
              <a:rPr lang="en-US" b="1" dirty="0"/>
              <a:t>.</a:t>
            </a:r>
          </a:p>
          <a:p>
            <a:r>
              <a:rPr lang="en-US" b="1" dirty="0"/>
              <a:t>however, </a:t>
            </a:r>
            <a:r>
              <a:rPr lang="en-US" dirty="0"/>
              <a:t>there is no return address register on x86.</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12</a:t>
            </a:fld>
            <a:endParaRPr lang="en-US"/>
          </a:p>
        </p:txBody>
      </p:sp>
      <p:sp>
        <p:nvSpPr>
          <p:cNvPr id="6" name="TextBox 5"/>
          <p:cNvSpPr txBox="1"/>
          <p:nvPr/>
        </p:nvSpPr>
        <p:spPr>
          <a:xfrm>
            <a:off x="838200" y="1694046"/>
            <a:ext cx="2133600" cy="584775"/>
          </a:xfrm>
          <a:prstGeom prst="rect">
            <a:avLst/>
          </a:prstGeom>
          <a:noFill/>
        </p:spPr>
        <p:txBody>
          <a:bodyPr wrap="square" rtlCol="0">
            <a:spAutoFit/>
          </a:bodyPr>
          <a:lstStyle/>
          <a:p>
            <a:r>
              <a:rPr lang="en-US" sz="3200" b="1">
                <a:solidFill>
                  <a:srgbClr val="FF0000"/>
                </a:solidFill>
                <a:latin typeface="Consolas" panose="020B0609020204030204" pitchFamily="49" charset="0"/>
                <a:cs typeface="Consolas" panose="020B0609020204030204" pitchFamily="49" charset="0"/>
              </a:rPr>
              <a:t>call </a:t>
            </a:r>
            <a:r>
              <a:rPr lang="en-US" sz="3200" b="1">
                <a:latin typeface="Consolas" panose="020B0609020204030204" pitchFamily="49" charset="0"/>
                <a:cs typeface="Consolas" panose="020B0609020204030204" pitchFamily="49" charset="0"/>
              </a:rPr>
              <a:t>f</a:t>
            </a:r>
            <a:endParaRPr lang="en-US" sz="3200" b="1" dirty="0">
              <a:solidFill>
                <a:schemeClr val="accent3">
                  <a:lumMod val="75000"/>
                </a:schemeClr>
              </a:solidFill>
              <a:latin typeface="Consolas" panose="020B0609020204030204" pitchFamily="49" charset="0"/>
              <a:cs typeface="Consolas" panose="020B0609020204030204" pitchFamily="49" charset="0"/>
            </a:endParaRPr>
          </a:p>
        </p:txBody>
      </p:sp>
      <p:sp>
        <p:nvSpPr>
          <p:cNvPr id="9" name="TextBox 8"/>
          <p:cNvSpPr txBox="1"/>
          <p:nvPr/>
        </p:nvSpPr>
        <p:spPr>
          <a:xfrm>
            <a:off x="2743200" y="1622020"/>
            <a:ext cx="5791200" cy="769441"/>
          </a:xfrm>
          <a:prstGeom prst="rect">
            <a:avLst/>
          </a:prstGeom>
          <a:noFill/>
        </p:spPr>
        <p:txBody>
          <a:bodyPr wrap="square" rtlCol="0">
            <a:spAutoFit/>
          </a:bodyPr>
          <a:lstStyle/>
          <a:p>
            <a:r>
              <a:rPr lang="en-US" sz="2200" dirty="0"/>
              <a:t>this </a:t>
            </a:r>
            <a:r>
              <a:rPr lang="en-US" sz="2200" b="1" dirty="0"/>
              <a:t>pushes the return address to the stack </a:t>
            </a:r>
            <a:r>
              <a:rPr lang="en-US" sz="2200" dirty="0"/>
              <a:t>and then jumps to </a:t>
            </a:r>
            <a:r>
              <a:rPr lang="en-US" sz="2200" b="1" dirty="0">
                <a:latin typeface="Consolas" panose="020B0609020204030204" pitchFamily="49" charset="0"/>
                <a:cs typeface="Consolas" panose="020B0609020204030204" pitchFamily="49" charset="0"/>
              </a:rPr>
              <a:t>f</a:t>
            </a:r>
            <a:r>
              <a:rPr lang="en-US" sz="2200" dirty="0"/>
              <a:t>. </a:t>
            </a:r>
            <a:r>
              <a:rPr lang="en-US" sz="2200" dirty="0">
                <a:solidFill>
                  <a:srgbClr val="FF0000"/>
                </a:solidFill>
              </a:rPr>
              <a:t>this changes </a:t>
            </a:r>
            <a:r>
              <a:rPr lang="en-US" sz="2200" b="1" dirty="0" err="1">
                <a:solidFill>
                  <a:srgbClr val="FF0000"/>
                </a:solidFill>
                <a:latin typeface="Consolas" panose="020B0609020204030204" pitchFamily="49" charset="0"/>
                <a:cs typeface="Consolas" panose="020B0609020204030204" pitchFamily="49" charset="0"/>
              </a:rPr>
              <a:t>rsp</a:t>
            </a:r>
            <a:r>
              <a:rPr lang="en-US" sz="2200" dirty="0">
                <a:solidFill>
                  <a:srgbClr val="FF0000"/>
                </a:solidFill>
              </a:rPr>
              <a:t>!!</a:t>
            </a:r>
          </a:p>
        </p:txBody>
      </p:sp>
      <p:sp>
        <p:nvSpPr>
          <p:cNvPr id="10" name="TextBox 9"/>
          <p:cNvSpPr txBox="1"/>
          <p:nvPr/>
        </p:nvSpPr>
        <p:spPr>
          <a:xfrm>
            <a:off x="838200" y="2612620"/>
            <a:ext cx="2133600" cy="584775"/>
          </a:xfrm>
          <a:prstGeom prst="rect">
            <a:avLst/>
          </a:prstGeom>
          <a:noFill/>
        </p:spPr>
        <p:txBody>
          <a:bodyPr wrap="square" rtlCol="0">
            <a:spAutoFit/>
          </a:bodyPr>
          <a:lstStyle/>
          <a:p>
            <a:r>
              <a:rPr lang="en-US" sz="3200" b="1" dirty="0">
                <a:solidFill>
                  <a:srgbClr val="FF0000"/>
                </a:solidFill>
                <a:latin typeface="Consolas" panose="020B0609020204030204" pitchFamily="49" charset="0"/>
                <a:cs typeface="Consolas" panose="020B0609020204030204" pitchFamily="49" charset="0"/>
              </a:rPr>
              <a:t>ret</a:t>
            </a:r>
            <a:endParaRPr lang="en-US" sz="3200" b="1" dirty="0">
              <a:solidFill>
                <a:schemeClr val="accent3">
                  <a:lumMod val="75000"/>
                </a:schemeClr>
              </a:solidFill>
              <a:latin typeface="Consolas" panose="020B0609020204030204" pitchFamily="49" charset="0"/>
              <a:cs typeface="Consolas" panose="020B0609020204030204" pitchFamily="49" charset="0"/>
            </a:endParaRPr>
          </a:p>
        </p:txBody>
      </p:sp>
      <p:sp>
        <p:nvSpPr>
          <p:cNvPr id="14" name="TextBox 13"/>
          <p:cNvSpPr txBox="1"/>
          <p:nvPr/>
        </p:nvSpPr>
        <p:spPr>
          <a:xfrm>
            <a:off x="2743200" y="2697659"/>
            <a:ext cx="6019800" cy="769441"/>
          </a:xfrm>
          <a:prstGeom prst="rect">
            <a:avLst/>
          </a:prstGeom>
          <a:noFill/>
        </p:spPr>
        <p:txBody>
          <a:bodyPr wrap="square" rtlCol="0">
            <a:spAutoFit/>
          </a:bodyPr>
          <a:lstStyle/>
          <a:p>
            <a:r>
              <a:rPr lang="en-US" sz="2200" dirty="0"/>
              <a:t>this </a:t>
            </a:r>
            <a:r>
              <a:rPr lang="en-US" sz="2200" b="1" dirty="0"/>
              <a:t>pops the return address off the stack </a:t>
            </a:r>
            <a:r>
              <a:rPr lang="en-US" sz="2200" dirty="0"/>
              <a:t>and then jumps to it. </a:t>
            </a:r>
            <a:r>
              <a:rPr lang="en-US" sz="2200" dirty="0">
                <a:solidFill>
                  <a:srgbClr val="FF0000"/>
                </a:solidFill>
              </a:rPr>
              <a:t>again, </a:t>
            </a:r>
            <a:r>
              <a:rPr lang="en-US" sz="2200" b="1" dirty="0" err="1">
                <a:solidFill>
                  <a:srgbClr val="FF0000"/>
                </a:solidFill>
                <a:latin typeface="Consolas" panose="020B0609020204030204" pitchFamily="49" charset="0"/>
                <a:cs typeface="Consolas" panose="020B0609020204030204" pitchFamily="49" charset="0"/>
              </a:rPr>
              <a:t>rsp</a:t>
            </a:r>
            <a:r>
              <a:rPr lang="en-US" sz="2200" dirty="0">
                <a:solidFill>
                  <a:srgbClr val="FF0000"/>
                </a:solidFill>
              </a:rPr>
              <a:t> is changed.</a:t>
            </a:r>
          </a:p>
        </p:txBody>
      </p:sp>
    </p:spTree>
    <p:extLst>
      <p:ext uri="{BB962C8B-B14F-4D97-AF65-F5344CB8AC3E}">
        <p14:creationId xmlns:p14="http://schemas.microsoft.com/office/powerpoint/2010/main" val="127791448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9" grpId="0"/>
      <p:bldP spid="10" grpId="0" build="p"/>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System V x86-64</a:t>
            </a:r>
            <a:br>
              <a:rPr lang="en-US" dirty="0"/>
            </a:br>
            <a:r>
              <a:rPr lang="en-US" dirty="0"/>
              <a:t>calling convention</a:t>
            </a:r>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13</a:t>
            </a:fld>
            <a:endParaRPr lang="en-US"/>
          </a:p>
        </p:txBody>
      </p:sp>
    </p:spTree>
    <p:extLst>
      <p:ext uri="{BB962C8B-B14F-4D97-AF65-F5344CB8AC3E}">
        <p14:creationId xmlns:p14="http://schemas.microsoft.com/office/powerpoint/2010/main" val="132892241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45059-BE09-D349-B8D3-2D9AA84B51CA}"/>
              </a:ext>
            </a:extLst>
          </p:cNvPr>
          <p:cNvSpPr>
            <a:spLocks noGrp="1"/>
          </p:cNvSpPr>
          <p:nvPr>
            <p:ph type="title"/>
          </p:nvPr>
        </p:nvSpPr>
        <p:spPr/>
        <p:txBody>
          <a:bodyPr/>
          <a:lstStyle/>
          <a:p>
            <a:r>
              <a:rPr lang="en-US" dirty="0"/>
              <a:t>Which registers are for what</a:t>
            </a:r>
          </a:p>
        </p:txBody>
      </p:sp>
      <p:sp>
        <p:nvSpPr>
          <p:cNvPr id="3" name="Content Placeholder 2">
            <a:extLst>
              <a:ext uri="{FF2B5EF4-FFF2-40B4-BE49-F238E27FC236}">
                <a16:creationId xmlns:a16="http://schemas.microsoft.com/office/drawing/2014/main" id="{7A4D1355-F103-4447-B923-BF75F2881753}"/>
              </a:ext>
            </a:extLst>
          </p:cNvPr>
          <p:cNvSpPr>
            <a:spLocks noGrp="1"/>
          </p:cNvSpPr>
          <p:nvPr>
            <p:ph idx="1"/>
          </p:nvPr>
        </p:nvSpPr>
        <p:spPr>
          <a:xfrm>
            <a:off x="152400" y="495302"/>
            <a:ext cx="8991600" cy="495300"/>
          </a:xfrm>
        </p:spPr>
        <p:txBody>
          <a:bodyPr/>
          <a:lstStyle/>
          <a:p>
            <a:r>
              <a:rPr lang="en-US" dirty="0"/>
              <a:t>all the registers kind of “wear different hats” at different times.</a:t>
            </a:r>
          </a:p>
        </p:txBody>
      </p:sp>
      <p:sp>
        <p:nvSpPr>
          <p:cNvPr id="4" name="Footer Placeholder 3">
            <a:extLst>
              <a:ext uri="{FF2B5EF4-FFF2-40B4-BE49-F238E27FC236}">
                <a16:creationId xmlns:a16="http://schemas.microsoft.com/office/drawing/2014/main" id="{D6F08D90-FDF6-2C40-A7FF-7A21B5BB49E3}"/>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17EDD8F1-6DAE-004F-8307-31B04B4ABAF4}"/>
              </a:ext>
            </a:extLst>
          </p:cNvPr>
          <p:cNvSpPr>
            <a:spLocks noGrp="1"/>
          </p:cNvSpPr>
          <p:nvPr>
            <p:ph type="sldNum" sz="quarter" idx="12"/>
          </p:nvPr>
        </p:nvSpPr>
        <p:spPr/>
        <p:txBody>
          <a:bodyPr/>
          <a:lstStyle/>
          <a:p>
            <a:fld id="{3552B95B-556F-44BD-91A5-D80C1B9E2BB3}" type="slidenum">
              <a:rPr lang="en-US" smtClean="0"/>
              <a:pPr/>
              <a:t>14</a:t>
            </a:fld>
            <a:endParaRPr lang="en-US"/>
          </a:p>
        </p:txBody>
      </p:sp>
      <p:sp>
        <p:nvSpPr>
          <p:cNvPr id="6" name="TextBox 5">
            <a:extLst>
              <a:ext uri="{FF2B5EF4-FFF2-40B4-BE49-F238E27FC236}">
                <a16:creationId xmlns:a16="http://schemas.microsoft.com/office/drawing/2014/main" id="{234AFD0F-C45E-7C40-8856-8FC9C90409A3}"/>
              </a:ext>
            </a:extLst>
          </p:cNvPr>
          <p:cNvSpPr txBox="1"/>
          <p:nvPr/>
        </p:nvSpPr>
        <p:spPr>
          <a:xfrm>
            <a:off x="228600" y="1028700"/>
            <a:ext cx="2819400" cy="1107996"/>
          </a:xfrm>
          <a:prstGeom prst="rect">
            <a:avLst/>
          </a:prstGeom>
          <a:noFill/>
        </p:spPr>
        <p:txBody>
          <a:bodyPr wrap="square" rtlCol="0">
            <a:spAutoFit/>
          </a:bodyPr>
          <a:lstStyle/>
          <a:p>
            <a:pPr algn="ctr"/>
            <a:r>
              <a:rPr lang="en-US" sz="2200" dirty="0"/>
              <a:t>the first 6 arguments go in these </a:t>
            </a:r>
            <a:r>
              <a:rPr lang="en-US" sz="2200" dirty="0" err="1"/>
              <a:t>regs</a:t>
            </a:r>
            <a:r>
              <a:rPr lang="en-US" sz="2200" dirty="0"/>
              <a:t> in this order:</a:t>
            </a:r>
          </a:p>
        </p:txBody>
      </p:sp>
      <p:sp>
        <p:nvSpPr>
          <p:cNvPr id="7" name="TextBox 6">
            <a:extLst>
              <a:ext uri="{FF2B5EF4-FFF2-40B4-BE49-F238E27FC236}">
                <a16:creationId xmlns:a16="http://schemas.microsoft.com/office/drawing/2014/main" id="{091AF279-3AD6-3849-9EC3-380822529EFA}"/>
              </a:ext>
            </a:extLst>
          </p:cNvPr>
          <p:cNvSpPr txBox="1"/>
          <p:nvPr/>
        </p:nvSpPr>
        <p:spPr>
          <a:xfrm>
            <a:off x="990600" y="2095500"/>
            <a:ext cx="1117614"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1. </a:t>
            </a:r>
            <a:r>
              <a:rPr lang="en-US" sz="2200" b="1" dirty="0" err="1">
                <a:solidFill>
                  <a:srgbClr val="FF0000"/>
                </a:solidFill>
                <a:latin typeface="Consolas" panose="020B0609020204030204" pitchFamily="49" charset="0"/>
                <a:cs typeface="Consolas" panose="020B0609020204030204" pitchFamily="49" charset="0"/>
              </a:rPr>
              <a:t>rdi</a:t>
            </a:r>
            <a:endParaRPr lang="en-US" sz="2200" b="1" dirty="0">
              <a:solidFill>
                <a:srgbClr val="FF0000"/>
              </a:solidFill>
              <a:latin typeface="Consolas" panose="020B0609020204030204" pitchFamily="49" charset="0"/>
              <a:cs typeface="Consolas" panose="020B0609020204030204" pitchFamily="49" charset="0"/>
            </a:endParaRPr>
          </a:p>
        </p:txBody>
      </p:sp>
      <p:sp>
        <p:nvSpPr>
          <p:cNvPr id="8" name="TextBox 7">
            <a:extLst>
              <a:ext uri="{FF2B5EF4-FFF2-40B4-BE49-F238E27FC236}">
                <a16:creationId xmlns:a16="http://schemas.microsoft.com/office/drawing/2014/main" id="{CE15559C-05F0-6F44-B21C-7BE32900AECB}"/>
              </a:ext>
            </a:extLst>
          </p:cNvPr>
          <p:cNvSpPr txBox="1"/>
          <p:nvPr/>
        </p:nvSpPr>
        <p:spPr>
          <a:xfrm>
            <a:off x="990600" y="2517154"/>
            <a:ext cx="1117614"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2. </a:t>
            </a:r>
            <a:r>
              <a:rPr lang="en-US" sz="2200" b="1" dirty="0" err="1">
                <a:solidFill>
                  <a:srgbClr val="FF0000"/>
                </a:solidFill>
                <a:latin typeface="Consolas" panose="020B0609020204030204" pitchFamily="49" charset="0"/>
                <a:cs typeface="Consolas" panose="020B0609020204030204" pitchFamily="49" charset="0"/>
              </a:rPr>
              <a:t>rsi</a:t>
            </a:r>
            <a:endParaRPr lang="en-US" sz="2200" b="1" dirty="0">
              <a:solidFill>
                <a:srgbClr val="FF0000"/>
              </a:solidFill>
              <a:latin typeface="Consolas" panose="020B0609020204030204" pitchFamily="49" charset="0"/>
              <a:cs typeface="Consolas" panose="020B0609020204030204" pitchFamily="49" charset="0"/>
            </a:endParaRPr>
          </a:p>
        </p:txBody>
      </p:sp>
      <p:sp>
        <p:nvSpPr>
          <p:cNvPr id="9" name="TextBox 8">
            <a:extLst>
              <a:ext uri="{FF2B5EF4-FFF2-40B4-BE49-F238E27FC236}">
                <a16:creationId xmlns:a16="http://schemas.microsoft.com/office/drawing/2014/main" id="{8BE8AA2C-B09B-1940-A3CB-149F27DBEBF0}"/>
              </a:ext>
            </a:extLst>
          </p:cNvPr>
          <p:cNvSpPr txBox="1"/>
          <p:nvPr/>
        </p:nvSpPr>
        <p:spPr>
          <a:xfrm>
            <a:off x="990600" y="2938808"/>
            <a:ext cx="1117614"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3. </a:t>
            </a:r>
            <a:r>
              <a:rPr lang="en-US" sz="2200" b="1" dirty="0" err="1">
                <a:solidFill>
                  <a:srgbClr val="FF0000"/>
                </a:solidFill>
                <a:latin typeface="Consolas" panose="020B0609020204030204" pitchFamily="49" charset="0"/>
                <a:cs typeface="Consolas" panose="020B0609020204030204" pitchFamily="49" charset="0"/>
              </a:rPr>
              <a:t>rdx</a:t>
            </a:r>
            <a:endParaRPr lang="en-US" sz="2200" b="1" dirty="0">
              <a:solidFill>
                <a:srgbClr val="FF0000"/>
              </a:solidFill>
              <a:latin typeface="Consolas" panose="020B0609020204030204" pitchFamily="49" charset="0"/>
              <a:cs typeface="Consolas" panose="020B0609020204030204" pitchFamily="49" charset="0"/>
            </a:endParaRPr>
          </a:p>
        </p:txBody>
      </p:sp>
      <p:sp>
        <p:nvSpPr>
          <p:cNvPr id="10" name="TextBox 9">
            <a:extLst>
              <a:ext uri="{FF2B5EF4-FFF2-40B4-BE49-F238E27FC236}">
                <a16:creationId xmlns:a16="http://schemas.microsoft.com/office/drawing/2014/main" id="{67CB3D83-A7B8-8E4C-AFE2-9E183EB48D67}"/>
              </a:ext>
            </a:extLst>
          </p:cNvPr>
          <p:cNvSpPr txBox="1"/>
          <p:nvPr/>
        </p:nvSpPr>
        <p:spPr>
          <a:xfrm>
            <a:off x="990600" y="3360462"/>
            <a:ext cx="1117614"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4. </a:t>
            </a:r>
            <a:r>
              <a:rPr lang="en-US" sz="2200" b="1" dirty="0" err="1">
                <a:solidFill>
                  <a:srgbClr val="FF0000"/>
                </a:solidFill>
                <a:latin typeface="Consolas" panose="020B0609020204030204" pitchFamily="49" charset="0"/>
                <a:cs typeface="Consolas" panose="020B0609020204030204" pitchFamily="49" charset="0"/>
              </a:rPr>
              <a:t>rcx</a:t>
            </a:r>
            <a:endParaRPr lang="en-US" sz="2200" b="1" dirty="0">
              <a:solidFill>
                <a:srgbClr val="FF0000"/>
              </a:solidFill>
              <a:latin typeface="Consolas" panose="020B0609020204030204" pitchFamily="49" charset="0"/>
              <a:cs typeface="Consolas" panose="020B0609020204030204" pitchFamily="49" charset="0"/>
            </a:endParaRPr>
          </a:p>
        </p:txBody>
      </p:sp>
      <p:sp>
        <p:nvSpPr>
          <p:cNvPr id="11" name="TextBox 10">
            <a:extLst>
              <a:ext uri="{FF2B5EF4-FFF2-40B4-BE49-F238E27FC236}">
                <a16:creationId xmlns:a16="http://schemas.microsoft.com/office/drawing/2014/main" id="{7BEFDA48-616D-5549-A210-0F8C1A81C1AC}"/>
              </a:ext>
            </a:extLst>
          </p:cNvPr>
          <p:cNvSpPr txBox="1"/>
          <p:nvPr/>
        </p:nvSpPr>
        <p:spPr>
          <a:xfrm>
            <a:off x="990600" y="3782116"/>
            <a:ext cx="962123"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5. </a:t>
            </a:r>
            <a:r>
              <a:rPr lang="en-US" sz="2200" b="1" dirty="0">
                <a:solidFill>
                  <a:srgbClr val="FF0000"/>
                </a:solidFill>
                <a:latin typeface="Consolas" panose="020B0609020204030204" pitchFamily="49" charset="0"/>
                <a:cs typeface="Consolas" panose="020B0609020204030204" pitchFamily="49" charset="0"/>
              </a:rPr>
              <a:t>r8</a:t>
            </a:r>
          </a:p>
        </p:txBody>
      </p:sp>
      <p:sp>
        <p:nvSpPr>
          <p:cNvPr id="12" name="TextBox 11">
            <a:extLst>
              <a:ext uri="{FF2B5EF4-FFF2-40B4-BE49-F238E27FC236}">
                <a16:creationId xmlns:a16="http://schemas.microsoft.com/office/drawing/2014/main" id="{76C0BA9A-354B-824A-A320-F111B35557C8}"/>
              </a:ext>
            </a:extLst>
          </p:cNvPr>
          <p:cNvSpPr txBox="1"/>
          <p:nvPr/>
        </p:nvSpPr>
        <p:spPr>
          <a:xfrm>
            <a:off x="990600" y="4203768"/>
            <a:ext cx="962123" cy="430887"/>
          </a:xfrm>
          <a:prstGeom prst="rect">
            <a:avLst/>
          </a:prstGeom>
          <a:noFill/>
        </p:spPr>
        <p:txBody>
          <a:bodyPr wrap="none" rtlCol="0">
            <a:spAutoFit/>
          </a:bodyPr>
          <a:lstStyle/>
          <a:p>
            <a:r>
              <a:rPr lang="en-US" sz="2200" b="1" dirty="0">
                <a:latin typeface="Consolas" panose="020B0609020204030204" pitchFamily="49" charset="0"/>
                <a:cs typeface="Consolas" panose="020B0609020204030204" pitchFamily="49" charset="0"/>
              </a:rPr>
              <a:t>6. </a:t>
            </a:r>
            <a:r>
              <a:rPr lang="en-US" sz="2200" b="1" dirty="0">
                <a:solidFill>
                  <a:srgbClr val="FF0000"/>
                </a:solidFill>
                <a:latin typeface="Consolas" panose="020B0609020204030204" pitchFamily="49" charset="0"/>
                <a:cs typeface="Consolas" panose="020B0609020204030204" pitchFamily="49" charset="0"/>
              </a:rPr>
              <a:t>r9</a:t>
            </a:r>
          </a:p>
        </p:txBody>
      </p:sp>
      <p:sp>
        <p:nvSpPr>
          <p:cNvPr id="13" name="TextBox 12">
            <a:extLst>
              <a:ext uri="{FF2B5EF4-FFF2-40B4-BE49-F238E27FC236}">
                <a16:creationId xmlns:a16="http://schemas.microsoft.com/office/drawing/2014/main" id="{D1EC5162-3AC0-7D4C-8929-A0E8BB4A8C2A}"/>
              </a:ext>
            </a:extLst>
          </p:cNvPr>
          <p:cNvSpPr txBox="1"/>
          <p:nvPr/>
        </p:nvSpPr>
        <p:spPr>
          <a:xfrm>
            <a:off x="274302" y="4740860"/>
            <a:ext cx="2610255" cy="524503"/>
          </a:xfrm>
          <a:prstGeom prst="rect">
            <a:avLst/>
          </a:prstGeom>
          <a:noFill/>
        </p:spPr>
        <p:txBody>
          <a:bodyPr wrap="square" rtlCol="0">
            <a:spAutoFit/>
          </a:bodyPr>
          <a:lstStyle/>
          <a:p>
            <a:pPr algn="ctr"/>
            <a:r>
              <a:rPr lang="en-US" dirty="0"/>
              <a:t>(any arguments beyond the first 6 go on the stack.)</a:t>
            </a:r>
          </a:p>
        </p:txBody>
      </p:sp>
      <p:sp>
        <p:nvSpPr>
          <p:cNvPr id="15" name="TextBox 14">
            <a:extLst>
              <a:ext uri="{FF2B5EF4-FFF2-40B4-BE49-F238E27FC236}">
                <a16:creationId xmlns:a16="http://schemas.microsoft.com/office/drawing/2014/main" id="{A9FE4740-2306-1F45-9425-A99FAE5986BE}"/>
              </a:ext>
            </a:extLst>
          </p:cNvPr>
          <p:cNvSpPr txBox="1"/>
          <p:nvPr/>
        </p:nvSpPr>
        <p:spPr>
          <a:xfrm>
            <a:off x="3098961" y="1028700"/>
            <a:ext cx="2986396" cy="1107996"/>
          </a:xfrm>
          <a:prstGeom prst="rect">
            <a:avLst/>
          </a:prstGeom>
          <a:noFill/>
        </p:spPr>
        <p:txBody>
          <a:bodyPr wrap="square" rtlCol="0">
            <a:spAutoFit/>
          </a:bodyPr>
          <a:lstStyle/>
          <a:p>
            <a:pPr algn="ctr"/>
            <a:r>
              <a:rPr lang="en-US" sz="2200" dirty="0" err="1"/>
              <a:t>callees</a:t>
            </a:r>
            <a:r>
              <a:rPr lang="en-US" sz="2200" dirty="0"/>
              <a:t> must save and restore these registers if they use them:</a:t>
            </a:r>
          </a:p>
        </p:txBody>
      </p:sp>
      <p:sp>
        <p:nvSpPr>
          <p:cNvPr id="16" name="TextBox 15">
            <a:extLst>
              <a:ext uri="{FF2B5EF4-FFF2-40B4-BE49-F238E27FC236}">
                <a16:creationId xmlns:a16="http://schemas.microsoft.com/office/drawing/2014/main" id="{D7D6C987-EE23-E546-9843-894079FE8C2B}"/>
              </a:ext>
            </a:extLst>
          </p:cNvPr>
          <p:cNvSpPr txBox="1"/>
          <p:nvPr/>
        </p:nvSpPr>
        <p:spPr>
          <a:xfrm>
            <a:off x="3946048" y="2705851"/>
            <a:ext cx="651140" cy="430887"/>
          </a:xfrm>
          <a:prstGeom prst="rect">
            <a:avLst/>
          </a:prstGeom>
          <a:noFill/>
        </p:spPr>
        <p:txBody>
          <a:bodyPr wrap="none" rtlCol="0">
            <a:spAutoFit/>
          </a:bodyPr>
          <a:lstStyle/>
          <a:p>
            <a:r>
              <a:rPr lang="en-US" sz="2200" b="1" dirty="0" err="1">
                <a:solidFill>
                  <a:srgbClr val="FF0000"/>
                </a:solidFill>
                <a:latin typeface="Consolas" panose="020B0609020204030204" pitchFamily="49" charset="0"/>
                <a:cs typeface="Consolas" panose="020B0609020204030204" pitchFamily="49" charset="0"/>
              </a:rPr>
              <a:t>rbx</a:t>
            </a:r>
            <a:endParaRPr lang="en-US" sz="2200" b="1" dirty="0">
              <a:solidFill>
                <a:srgbClr val="FF0000"/>
              </a:solidFill>
              <a:latin typeface="Consolas" panose="020B0609020204030204" pitchFamily="49" charset="0"/>
              <a:cs typeface="Consolas" panose="020B0609020204030204" pitchFamily="49" charset="0"/>
            </a:endParaRPr>
          </a:p>
        </p:txBody>
      </p:sp>
      <p:sp>
        <p:nvSpPr>
          <p:cNvPr id="17" name="TextBox 16">
            <a:extLst>
              <a:ext uri="{FF2B5EF4-FFF2-40B4-BE49-F238E27FC236}">
                <a16:creationId xmlns:a16="http://schemas.microsoft.com/office/drawing/2014/main" id="{C4D05285-6B64-2747-98D6-832A4A77B36E}"/>
              </a:ext>
            </a:extLst>
          </p:cNvPr>
          <p:cNvSpPr txBox="1"/>
          <p:nvPr/>
        </p:nvSpPr>
        <p:spPr>
          <a:xfrm>
            <a:off x="3946048" y="3127505"/>
            <a:ext cx="651140" cy="430887"/>
          </a:xfrm>
          <a:prstGeom prst="rect">
            <a:avLst/>
          </a:prstGeom>
          <a:noFill/>
        </p:spPr>
        <p:txBody>
          <a:bodyPr wrap="none" rtlCol="0">
            <a:spAutoFit/>
          </a:bodyPr>
          <a:lstStyle/>
          <a:p>
            <a:r>
              <a:rPr lang="en-US" sz="2200" b="1" dirty="0" err="1">
                <a:solidFill>
                  <a:srgbClr val="FF0000"/>
                </a:solidFill>
                <a:latin typeface="Consolas" panose="020B0609020204030204" pitchFamily="49" charset="0"/>
                <a:cs typeface="Consolas" panose="020B0609020204030204" pitchFamily="49" charset="0"/>
              </a:rPr>
              <a:t>rsp</a:t>
            </a:r>
            <a:endParaRPr lang="en-US" sz="2200" b="1" dirty="0">
              <a:solidFill>
                <a:srgbClr val="FF0000"/>
              </a:solidFill>
              <a:latin typeface="Consolas" panose="020B0609020204030204" pitchFamily="49" charset="0"/>
              <a:cs typeface="Consolas" panose="020B0609020204030204" pitchFamily="49" charset="0"/>
            </a:endParaRPr>
          </a:p>
        </p:txBody>
      </p:sp>
      <p:sp>
        <p:nvSpPr>
          <p:cNvPr id="18" name="TextBox 17">
            <a:extLst>
              <a:ext uri="{FF2B5EF4-FFF2-40B4-BE49-F238E27FC236}">
                <a16:creationId xmlns:a16="http://schemas.microsoft.com/office/drawing/2014/main" id="{E5B4D57F-C9B2-6045-A891-6EB20BF9138C}"/>
              </a:ext>
            </a:extLst>
          </p:cNvPr>
          <p:cNvSpPr txBox="1"/>
          <p:nvPr/>
        </p:nvSpPr>
        <p:spPr>
          <a:xfrm>
            <a:off x="3946048" y="3549159"/>
            <a:ext cx="651140" cy="430887"/>
          </a:xfrm>
          <a:prstGeom prst="rect">
            <a:avLst/>
          </a:prstGeom>
          <a:noFill/>
        </p:spPr>
        <p:txBody>
          <a:bodyPr wrap="none" rtlCol="0">
            <a:spAutoFit/>
          </a:bodyPr>
          <a:lstStyle/>
          <a:p>
            <a:r>
              <a:rPr lang="en-US" sz="2200" b="1" dirty="0" err="1">
                <a:solidFill>
                  <a:srgbClr val="FF0000"/>
                </a:solidFill>
                <a:latin typeface="Consolas" panose="020B0609020204030204" pitchFamily="49" charset="0"/>
                <a:cs typeface="Consolas" panose="020B0609020204030204" pitchFamily="49" charset="0"/>
              </a:rPr>
              <a:t>rbp</a:t>
            </a:r>
            <a:endParaRPr lang="en-US" sz="2200" b="1" dirty="0">
              <a:solidFill>
                <a:srgbClr val="FF0000"/>
              </a:solidFill>
              <a:latin typeface="Consolas" panose="020B0609020204030204" pitchFamily="49" charset="0"/>
              <a:cs typeface="Consolas" panose="020B0609020204030204" pitchFamily="49" charset="0"/>
            </a:endParaRPr>
          </a:p>
        </p:txBody>
      </p:sp>
      <p:sp>
        <p:nvSpPr>
          <p:cNvPr id="19" name="TextBox 18">
            <a:extLst>
              <a:ext uri="{FF2B5EF4-FFF2-40B4-BE49-F238E27FC236}">
                <a16:creationId xmlns:a16="http://schemas.microsoft.com/office/drawing/2014/main" id="{2CC299E6-623E-304E-B83D-5222FD7CD8E5}"/>
              </a:ext>
            </a:extLst>
          </p:cNvPr>
          <p:cNvSpPr txBox="1"/>
          <p:nvPr/>
        </p:nvSpPr>
        <p:spPr>
          <a:xfrm>
            <a:off x="4683115" y="2456048"/>
            <a:ext cx="651140" cy="430887"/>
          </a:xfrm>
          <a:prstGeom prst="rect">
            <a:avLst/>
          </a:prstGeom>
          <a:noFill/>
        </p:spPr>
        <p:txBody>
          <a:bodyPr wrap="none" rtlCol="0">
            <a:spAutoFit/>
          </a:bodyPr>
          <a:lstStyle/>
          <a:p>
            <a:r>
              <a:rPr lang="en-US" sz="2200" b="1" dirty="0">
                <a:solidFill>
                  <a:srgbClr val="FF0000"/>
                </a:solidFill>
                <a:latin typeface="Consolas" panose="020B0609020204030204" pitchFamily="49" charset="0"/>
                <a:cs typeface="Consolas" panose="020B0609020204030204" pitchFamily="49" charset="0"/>
              </a:rPr>
              <a:t>r12</a:t>
            </a:r>
          </a:p>
        </p:txBody>
      </p:sp>
      <p:sp>
        <p:nvSpPr>
          <p:cNvPr id="20" name="TextBox 19">
            <a:extLst>
              <a:ext uri="{FF2B5EF4-FFF2-40B4-BE49-F238E27FC236}">
                <a16:creationId xmlns:a16="http://schemas.microsoft.com/office/drawing/2014/main" id="{9A2B0E27-7340-B449-8AC7-30B9BF1C175E}"/>
              </a:ext>
            </a:extLst>
          </p:cNvPr>
          <p:cNvSpPr txBox="1"/>
          <p:nvPr/>
        </p:nvSpPr>
        <p:spPr>
          <a:xfrm>
            <a:off x="4683115" y="2877702"/>
            <a:ext cx="651140" cy="430887"/>
          </a:xfrm>
          <a:prstGeom prst="rect">
            <a:avLst/>
          </a:prstGeom>
          <a:noFill/>
        </p:spPr>
        <p:txBody>
          <a:bodyPr wrap="none" rtlCol="0">
            <a:spAutoFit/>
          </a:bodyPr>
          <a:lstStyle/>
          <a:p>
            <a:r>
              <a:rPr lang="en-US" sz="2200" b="1" dirty="0">
                <a:solidFill>
                  <a:srgbClr val="FF0000"/>
                </a:solidFill>
                <a:latin typeface="Consolas" panose="020B0609020204030204" pitchFamily="49" charset="0"/>
                <a:cs typeface="Consolas" panose="020B0609020204030204" pitchFamily="49" charset="0"/>
              </a:rPr>
              <a:t>r13</a:t>
            </a:r>
          </a:p>
        </p:txBody>
      </p:sp>
      <p:sp>
        <p:nvSpPr>
          <p:cNvPr id="21" name="TextBox 20">
            <a:extLst>
              <a:ext uri="{FF2B5EF4-FFF2-40B4-BE49-F238E27FC236}">
                <a16:creationId xmlns:a16="http://schemas.microsoft.com/office/drawing/2014/main" id="{37DE5182-2661-3A4D-85A3-0ACD609701A0}"/>
              </a:ext>
            </a:extLst>
          </p:cNvPr>
          <p:cNvSpPr txBox="1"/>
          <p:nvPr/>
        </p:nvSpPr>
        <p:spPr>
          <a:xfrm>
            <a:off x="4683115" y="3299354"/>
            <a:ext cx="651140" cy="430887"/>
          </a:xfrm>
          <a:prstGeom prst="rect">
            <a:avLst/>
          </a:prstGeom>
          <a:noFill/>
        </p:spPr>
        <p:txBody>
          <a:bodyPr wrap="none" rtlCol="0">
            <a:spAutoFit/>
          </a:bodyPr>
          <a:lstStyle/>
          <a:p>
            <a:r>
              <a:rPr lang="en-US" sz="2200" b="1" dirty="0">
                <a:solidFill>
                  <a:srgbClr val="FF0000"/>
                </a:solidFill>
                <a:latin typeface="Consolas" panose="020B0609020204030204" pitchFamily="49" charset="0"/>
                <a:cs typeface="Consolas" panose="020B0609020204030204" pitchFamily="49" charset="0"/>
              </a:rPr>
              <a:t>r14</a:t>
            </a:r>
          </a:p>
        </p:txBody>
      </p:sp>
      <p:sp>
        <p:nvSpPr>
          <p:cNvPr id="22" name="TextBox 21">
            <a:extLst>
              <a:ext uri="{FF2B5EF4-FFF2-40B4-BE49-F238E27FC236}">
                <a16:creationId xmlns:a16="http://schemas.microsoft.com/office/drawing/2014/main" id="{22038C93-436C-4146-BAFE-39FB24CCCBE3}"/>
              </a:ext>
            </a:extLst>
          </p:cNvPr>
          <p:cNvSpPr txBox="1"/>
          <p:nvPr/>
        </p:nvSpPr>
        <p:spPr>
          <a:xfrm>
            <a:off x="3377987" y="4740860"/>
            <a:ext cx="2610255" cy="524503"/>
          </a:xfrm>
          <a:prstGeom prst="rect">
            <a:avLst/>
          </a:prstGeom>
          <a:noFill/>
        </p:spPr>
        <p:txBody>
          <a:bodyPr wrap="square" rtlCol="0">
            <a:spAutoFit/>
          </a:bodyPr>
          <a:lstStyle/>
          <a:p>
            <a:pPr algn="ctr"/>
            <a:r>
              <a:rPr lang="en-US" dirty="0"/>
              <a:t>(this is the exact same rule as for the s registers in MIPS.)</a:t>
            </a:r>
          </a:p>
        </p:txBody>
      </p:sp>
      <p:sp>
        <p:nvSpPr>
          <p:cNvPr id="24" name="TextBox 23">
            <a:extLst>
              <a:ext uri="{FF2B5EF4-FFF2-40B4-BE49-F238E27FC236}">
                <a16:creationId xmlns:a16="http://schemas.microsoft.com/office/drawing/2014/main" id="{712F5F74-D212-6044-A1F8-2F0141387752}"/>
              </a:ext>
            </a:extLst>
          </p:cNvPr>
          <p:cNvSpPr txBox="1"/>
          <p:nvPr/>
        </p:nvSpPr>
        <p:spPr>
          <a:xfrm>
            <a:off x="4683115" y="3719555"/>
            <a:ext cx="651140" cy="430887"/>
          </a:xfrm>
          <a:prstGeom prst="rect">
            <a:avLst/>
          </a:prstGeom>
          <a:noFill/>
        </p:spPr>
        <p:txBody>
          <a:bodyPr wrap="none" rtlCol="0">
            <a:spAutoFit/>
          </a:bodyPr>
          <a:lstStyle/>
          <a:p>
            <a:r>
              <a:rPr lang="en-US" sz="2200" b="1" dirty="0">
                <a:solidFill>
                  <a:srgbClr val="FF0000"/>
                </a:solidFill>
                <a:latin typeface="Consolas" panose="020B0609020204030204" pitchFamily="49" charset="0"/>
                <a:cs typeface="Consolas" panose="020B0609020204030204" pitchFamily="49" charset="0"/>
              </a:rPr>
              <a:t>r15</a:t>
            </a:r>
          </a:p>
        </p:txBody>
      </p:sp>
      <p:sp>
        <p:nvSpPr>
          <p:cNvPr id="25" name="TextBox 24">
            <a:extLst>
              <a:ext uri="{FF2B5EF4-FFF2-40B4-BE49-F238E27FC236}">
                <a16:creationId xmlns:a16="http://schemas.microsoft.com/office/drawing/2014/main" id="{4891A4CC-68FF-C042-85AD-88C4E81AC0B6}"/>
              </a:ext>
            </a:extLst>
          </p:cNvPr>
          <p:cNvSpPr txBox="1"/>
          <p:nvPr/>
        </p:nvSpPr>
        <p:spPr>
          <a:xfrm>
            <a:off x="6065198" y="1028700"/>
            <a:ext cx="3048002" cy="769441"/>
          </a:xfrm>
          <a:prstGeom prst="rect">
            <a:avLst/>
          </a:prstGeom>
          <a:noFill/>
        </p:spPr>
        <p:txBody>
          <a:bodyPr wrap="square" rtlCol="0">
            <a:spAutoFit/>
          </a:bodyPr>
          <a:lstStyle/>
          <a:p>
            <a:pPr algn="ctr"/>
            <a:r>
              <a:rPr lang="en-US" sz="2200" dirty="0"/>
              <a:t>the </a:t>
            </a:r>
            <a:r>
              <a:rPr lang="en-US" sz="2200" b="1" dirty="0"/>
              <a:t>return value </a:t>
            </a:r>
            <a:r>
              <a:rPr lang="en-US" sz="2200" dirty="0"/>
              <a:t>comes out in </a:t>
            </a:r>
            <a:r>
              <a:rPr lang="en-US" sz="2200" b="1" dirty="0" err="1">
                <a:solidFill>
                  <a:srgbClr val="FF0000"/>
                </a:solidFill>
                <a:latin typeface="Consolas" panose="020B0609020204030204" pitchFamily="49" charset="0"/>
                <a:cs typeface="Consolas" panose="020B0609020204030204" pitchFamily="49" charset="0"/>
              </a:rPr>
              <a:t>rax</a:t>
            </a:r>
            <a:r>
              <a:rPr lang="en-US" sz="2200" b="1" dirty="0"/>
              <a:t>.</a:t>
            </a:r>
            <a:endParaRPr lang="en-US" sz="2200" dirty="0"/>
          </a:p>
        </p:txBody>
      </p:sp>
      <p:sp>
        <p:nvSpPr>
          <p:cNvPr id="26" name="TextBox 25">
            <a:extLst>
              <a:ext uri="{FF2B5EF4-FFF2-40B4-BE49-F238E27FC236}">
                <a16:creationId xmlns:a16="http://schemas.microsoft.com/office/drawing/2014/main" id="{AF79CDB0-4766-F54E-80AC-2DB71E8B4800}"/>
              </a:ext>
            </a:extLst>
          </p:cNvPr>
          <p:cNvSpPr txBox="1"/>
          <p:nvPr/>
        </p:nvSpPr>
        <p:spPr>
          <a:xfrm>
            <a:off x="6110598" y="2444984"/>
            <a:ext cx="2957202" cy="2462213"/>
          </a:xfrm>
          <a:prstGeom prst="rect">
            <a:avLst/>
          </a:prstGeom>
          <a:noFill/>
        </p:spPr>
        <p:txBody>
          <a:bodyPr wrap="square" rtlCol="0">
            <a:spAutoFit/>
          </a:bodyPr>
          <a:lstStyle/>
          <a:p>
            <a:pPr algn="ctr"/>
            <a:r>
              <a:rPr lang="en-US" sz="2200" i="1" dirty="0"/>
              <a:t>all</a:t>
            </a:r>
            <a:r>
              <a:rPr lang="en-US" sz="2200" dirty="0"/>
              <a:t> the non-</a:t>
            </a:r>
            <a:r>
              <a:rPr lang="en-US" sz="2200" dirty="0" err="1"/>
              <a:t>callee</a:t>
            </a:r>
            <a:r>
              <a:rPr lang="en-US" sz="2200" dirty="0"/>
              <a:t>-saved registers can be used as temporaries at any time, and may have different values after a </a:t>
            </a:r>
            <a:r>
              <a:rPr lang="en-US" sz="2200" b="1" dirty="0">
                <a:solidFill>
                  <a:srgbClr val="FF0000"/>
                </a:solidFill>
                <a:latin typeface="Consolas" panose="020B0609020204030204" pitchFamily="49" charset="0"/>
                <a:cs typeface="Consolas" panose="020B0609020204030204" pitchFamily="49" charset="0"/>
              </a:rPr>
              <a:t>call</a:t>
            </a:r>
            <a:r>
              <a:rPr lang="en-US" sz="2200" dirty="0"/>
              <a:t> than they did before it.</a:t>
            </a:r>
          </a:p>
        </p:txBody>
      </p:sp>
    </p:spTree>
    <p:extLst>
      <p:ext uri="{BB962C8B-B14F-4D97-AF65-F5344CB8AC3E}">
        <p14:creationId xmlns:p14="http://schemas.microsoft.com/office/powerpoint/2010/main" val="11102916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9"/>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0"/>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5" grpId="0"/>
      <p:bldP spid="16" grpId="0"/>
      <p:bldP spid="17" grpId="0"/>
      <p:bldP spid="18" grpId="0"/>
      <p:bldP spid="19" grpId="0"/>
      <p:bldP spid="20" grpId="0"/>
      <p:bldP spid="21" grpId="0"/>
      <p:bldP spid="22" grpId="0"/>
      <p:bldP spid="24" grpId="0"/>
      <p:bldP spid="25" grpId="0"/>
      <p:bldP spid="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Calling a function</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15</a:t>
            </a:fld>
            <a:endParaRPr lang="en-US"/>
          </a:p>
        </p:txBody>
      </p:sp>
      <p:sp>
        <p:nvSpPr>
          <p:cNvPr id="7" name="TextBox 6"/>
          <p:cNvSpPr txBox="1"/>
          <p:nvPr/>
        </p:nvSpPr>
        <p:spPr>
          <a:xfrm>
            <a:off x="6172200" y="1257300"/>
            <a:ext cx="2944906" cy="1200329"/>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rdx</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3</a:t>
            </a:r>
          </a:p>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rsi</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2</a:t>
            </a:r>
          </a:p>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rdi</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1</a:t>
            </a:r>
          </a:p>
        </p:txBody>
      </p:sp>
      <p:sp>
        <p:nvSpPr>
          <p:cNvPr id="8" name="TextBox 7"/>
          <p:cNvSpPr txBox="1"/>
          <p:nvPr/>
        </p:nvSpPr>
        <p:spPr>
          <a:xfrm>
            <a:off x="533400" y="1257300"/>
            <a:ext cx="5638800" cy="769441"/>
          </a:xfrm>
          <a:prstGeom prst="rect">
            <a:avLst/>
          </a:prstGeom>
          <a:noFill/>
        </p:spPr>
        <p:txBody>
          <a:bodyPr wrap="square" rtlCol="0">
            <a:spAutoFit/>
          </a:bodyPr>
          <a:lstStyle/>
          <a:p>
            <a:pPr algn="r"/>
            <a:r>
              <a:rPr lang="en-US" sz="2200" dirty="0"/>
              <a:t>there are only 3 arguments, so they go in </a:t>
            </a:r>
            <a:r>
              <a:rPr lang="en-US" sz="2200" b="1" dirty="0" err="1">
                <a:solidFill>
                  <a:srgbClr val="FF0000"/>
                </a:solidFill>
                <a:latin typeface="Consolas" panose="020B0609020204030204" pitchFamily="49" charset="0"/>
                <a:cs typeface="Consolas" panose="020B0609020204030204" pitchFamily="49" charset="0"/>
              </a:rPr>
              <a:t>rdi</a:t>
            </a:r>
            <a:r>
              <a:rPr lang="en-US" sz="2200" b="1" dirty="0"/>
              <a:t>, </a:t>
            </a:r>
            <a:r>
              <a:rPr lang="en-US" sz="2200" b="1" dirty="0" err="1">
                <a:solidFill>
                  <a:srgbClr val="FF0000"/>
                </a:solidFill>
                <a:latin typeface="Consolas" panose="020B0609020204030204" pitchFamily="49" charset="0"/>
                <a:cs typeface="Consolas" panose="020B0609020204030204" pitchFamily="49" charset="0"/>
              </a:rPr>
              <a:t>rsi</a:t>
            </a:r>
            <a:r>
              <a:rPr lang="en-US" sz="2200" b="1" dirty="0"/>
              <a:t>, </a:t>
            </a:r>
            <a:r>
              <a:rPr lang="en-US" sz="2200" dirty="0"/>
              <a:t>and </a:t>
            </a:r>
            <a:r>
              <a:rPr lang="en-US" sz="2200" b="1" dirty="0" err="1">
                <a:solidFill>
                  <a:srgbClr val="FF0000"/>
                </a:solidFill>
                <a:latin typeface="Consolas" panose="020B0609020204030204" pitchFamily="49" charset="0"/>
                <a:cs typeface="Consolas" panose="020B0609020204030204" pitchFamily="49" charset="0"/>
              </a:rPr>
              <a:t>rdx</a:t>
            </a:r>
            <a:r>
              <a:rPr lang="en-US" sz="2200" b="1" dirty="0"/>
              <a:t> </a:t>
            </a:r>
            <a:r>
              <a:rPr lang="en-US" sz="2200" dirty="0"/>
              <a:t>respectively.</a:t>
            </a:r>
          </a:p>
        </p:txBody>
      </p:sp>
      <p:sp>
        <p:nvSpPr>
          <p:cNvPr id="9" name="TextBox 8"/>
          <p:cNvSpPr txBox="1"/>
          <p:nvPr/>
        </p:nvSpPr>
        <p:spPr>
          <a:xfrm>
            <a:off x="6096000" y="605134"/>
            <a:ext cx="2819400" cy="461665"/>
          </a:xfrm>
          <a:prstGeom prst="rect">
            <a:avLst/>
          </a:prstGeom>
          <a:noFill/>
        </p:spPr>
        <p:txBody>
          <a:bodyPr wrap="square" rtlCol="0">
            <a:spAutoFit/>
          </a:bodyPr>
          <a:lstStyle/>
          <a:p>
            <a:r>
              <a:rPr lang="en-US" sz="2400" b="1" dirty="0">
                <a:latin typeface="Consolas" pitchFamily="49" charset="0"/>
                <a:cs typeface="Consolas" pitchFamily="49" charset="0"/>
              </a:rPr>
              <a:t>x = f(</a:t>
            </a:r>
            <a:r>
              <a:rPr lang="en-US" sz="2400" b="1" dirty="0">
                <a:solidFill>
                  <a:schemeClr val="accent3">
                    <a:lumMod val="75000"/>
                  </a:schemeClr>
                </a:solidFill>
                <a:latin typeface="Consolas" pitchFamily="49" charset="0"/>
                <a:cs typeface="Consolas" pitchFamily="49" charset="0"/>
              </a:rPr>
              <a:t>1</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2</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3</a:t>
            </a:r>
            <a:r>
              <a:rPr lang="en-US" sz="2400" b="1" dirty="0">
                <a:latin typeface="Consolas" pitchFamily="49" charset="0"/>
                <a:cs typeface="Consolas" pitchFamily="49" charset="0"/>
              </a:rPr>
              <a:t>)</a:t>
            </a:r>
          </a:p>
        </p:txBody>
      </p:sp>
      <p:sp>
        <p:nvSpPr>
          <p:cNvPr id="11" name="TextBox 10"/>
          <p:cNvSpPr txBox="1"/>
          <p:nvPr/>
        </p:nvSpPr>
        <p:spPr>
          <a:xfrm>
            <a:off x="1725706" y="620522"/>
            <a:ext cx="4370294" cy="430887"/>
          </a:xfrm>
          <a:prstGeom prst="rect">
            <a:avLst/>
          </a:prstGeom>
          <a:noFill/>
        </p:spPr>
        <p:txBody>
          <a:bodyPr wrap="square" rtlCol="0">
            <a:spAutoFit/>
          </a:bodyPr>
          <a:lstStyle/>
          <a:p>
            <a:pPr algn="r"/>
            <a:r>
              <a:rPr lang="en-US" sz="2200" dirty="0"/>
              <a:t>let's translate this call.</a:t>
            </a:r>
          </a:p>
        </p:txBody>
      </p:sp>
      <p:sp>
        <p:nvSpPr>
          <p:cNvPr id="13" name="TextBox 12"/>
          <p:cNvSpPr txBox="1"/>
          <p:nvPr/>
        </p:nvSpPr>
        <p:spPr>
          <a:xfrm>
            <a:off x="468406" y="2376907"/>
            <a:ext cx="5638800" cy="769441"/>
          </a:xfrm>
          <a:prstGeom prst="rect">
            <a:avLst/>
          </a:prstGeom>
          <a:noFill/>
        </p:spPr>
        <p:txBody>
          <a:bodyPr wrap="square" rtlCol="0">
            <a:spAutoFit/>
          </a:bodyPr>
          <a:lstStyle/>
          <a:p>
            <a:pPr algn="r"/>
            <a:r>
              <a:rPr lang="en-US" sz="2200" b="1" dirty="0">
                <a:solidFill>
                  <a:srgbClr val="FF0000"/>
                </a:solidFill>
                <a:latin typeface="Consolas" panose="020B0609020204030204" pitchFamily="49" charset="0"/>
                <a:cs typeface="Consolas" panose="020B0609020204030204" pitchFamily="49" charset="0"/>
              </a:rPr>
              <a:t>call</a:t>
            </a:r>
            <a:r>
              <a:rPr lang="en-US" sz="2200" dirty="0"/>
              <a:t> </a:t>
            </a:r>
            <a:r>
              <a:rPr lang="en-US" sz="2200" b="1" dirty="0"/>
              <a:t>pushes the return address </a:t>
            </a:r>
            <a:r>
              <a:rPr lang="en-US" sz="2200" dirty="0"/>
              <a:t>then </a:t>
            </a:r>
            <a:r>
              <a:rPr lang="en-US" sz="2200" b="1" dirty="0"/>
              <a:t>jumps to the new function.</a:t>
            </a:r>
            <a:endParaRPr lang="en-US" sz="2200" dirty="0"/>
          </a:p>
        </p:txBody>
      </p:sp>
      <p:sp>
        <p:nvSpPr>
          <p:cNvPr id="14" name="Rectangle 13"/>
          <p:cNvSpPr/>
          <p:nvPr/>
        </p:nvSpPr>
        <p:spPr>
          <a:xfrm>
            <a:off x="6172200" y="2365135"/>
            <a:ext cx="2868706" cy="461665"/>
          </a:xfrm>
          <a:prstGeom prst="rect">
            <a:avLst/>
          </a:prstGeom>
        </p:spPr>
        <p:txBody>
          <a:bodyPr wrap="square">
            <a:spAutoFit/>
          </a:bodyPr>
          <a:lstStyle/>
          <a:p>
            <a:pPr lvl="0"/>
            <a:r>
              <a:rPr lang="en-US" sz="2400" b="1" dirty="0">
                <a:solidFill>
                  <a:srgbClr val="FF0000"/>
                </a:solidFill>
                <a:latin typeface="Consolas" pitchFamily="49" charset="0"/>
                <a:cs typeface="Consolas" pitchFamily="49" charset="0"/>
              </a:rPr>
              <a:t>call </a:t>
            </a:r>
            <a:r>
              <a:rPr lang="en-US" sz="2400" b="1" dirty="0">
                <a:latin typeface="Consolas" pitchFamily="49" charset="0"/>
                <a:cs typeface="Consolas" pitchFamily="49" charset="0"/>
              </a:rPr>
              <a:t>f</a:t>
            </a:r>
            <a:endParaRPr lang="en-US" sz="2400" b="1" dirty="0">
              <a:solidFill>
                <a:schemeClr val="accent3">
                  <a:lumMod val="75000"/>
                </a:schemeClr>
              </a:solidFill>
              <a:latin typeface="Consolas" pitchFamily="49" charset="0"/>
              <a:cs typeface="Consolas" pitchFamily="49" charset="0"/>
            </a:endParaRPr>
          </a:p>
        </p:txBody>
      </p:sp>
      <p:sp>
        <p:nvSpPr>
          <p:cNvPr id="12" name="TextBox 11">
            <a:extLst>
              <a:ext uri="{FF2B5EF4-FFF2-40B4-BE49-F238E27FC236}">
                <a16:creationId xmlns:a16="http://schemas.microsoft.com/office/drawing/2014/main" id="{E3F0AFDD-C781-5744-BAB5-0C915EC821B7}"/>
              </a:ext>
            </a:extLst>
          </p:cNvPr>
          <p:cNvSpPr txBox="1"/>
          <p:nvPr/>
        </p:nvSpPr>
        <p:spPr>
          <a:xfrm>
            <a:off x="3429000" y="4523570"/>
            <a:ext cx="5486400" cy="523220"/>
          </a:xfrm>
          <a:prstGeom prst="rect">
            <a:avLst/>
          </a:prstGeom>
          <a:noFill/>
        </p:spPr>
        <p:txBody>
          <a:bodyPr wrap="square" rtlCol="0">
            <a:spAutoFit/>
          </a:bodyPr>
          <a:lstStyle/>
          <a:p>
            <a:pPr algn="ctr"/>
            <a:r>
              <a:rPr lang="en-US" sz="1400" dirty="0"/>
              <a:t>you might be wondering, “why are the arguments put in the registers backwards?” </a:t>
            </a:r>
            <a:r>
              <a:rPr lang="en-US" sz="1400" dirty="0" err="1"/>
              <a:t>welllll</a:t>
            </a:r>
            <a:r>
              <a:rPr lang="en-US" sz="1400" dirty="0"/>
              <a:t> compiler does what it wants!</a:t>
            </a:r>
          </a:p>
        </p:txBody>
      </p:sp>
      <p:sp>
        <p:nvSpPr>
          <p:cNvPr id="15" name="TextBox 14">
            <a:extLst>
              <a:ext uri="{FF2B5EF4-FFF2-40B4-BE49-F238E27FC236}">
                <a16:creationId xmlns:a16="http://schemas.microsoft.com/office/drawing/2014/main" id="{71D6E7A5-821D-8B40-B963-C23E6F3E7C3A}"/>
              </a:ext>
            </a:extLst>
          </p:cNvPr>
          <p:cNvSpPr txBox="1"/>
          <p:nvPr/>
        </p:nvSpPr>
        <p:spPr>
          <a:xfrm>
            <a:off x="1524000" y="3301427"/>
            <a:ext cx="4648200" cy="769441"/>
          </a:xfrm>
          <a:prstGeom prst="rect">
            <a:avLst/>
          </a:prstGeom>
          <a:noFill/>
        </p:spPr>
        <p:txBody>
          <a:bodyPr wrap="square" rtlCol="0">
            <a:spAutoFit/>
          </a:bodyPr>
          <a:lstStyle/>
          <a:p>
            <a:pPr algn="r"/>
            <a:r>
              <a:rPr lang="en-US" sz="2200" dirty="0"/>
              <a:t>if the function returned something, it comes out in </a:t>
            </a:r>
            <a:r>
              <a:rPr lang="en-US" sz="2200" b="1" dirty="0"/>
              <a:t>which register?</a:t>
            </a:r>
          </a:p>
        </p:txBody>
      </p:sp>
      <p:sp>
        <p:nvSpPr>
          <p:cNvPr id="17" name="Rectangle 16">
            <a:extLst>
              <a:ext uri="{FF2B5EF4-FFF2-40B4-BE49-F238E27FC236}">
                <a16:creationId xmlns:a16="http://schemas.microsoft.com/office/drawing/2014/main" id="{6E9B154F-0605-024B-B487-736DF50B958B}"/>
              </a:ext>
            </a:extLst>
          </p:cNvPr>
          <p:cNvSpPr/>
          <p:nvPr/>
        </p:nvSpPr>
        <p:spPr>
          <a:xfrm>
            <a:off x="6172200" y="2703529"/>
            <a:ext cx="2868706" cy="461665"/>
          </a:xfrm>
          <a:prstGeom prst="rect">
            <a:avLst/>
          </a:prstGeom>
        </p:spPr>
        <p:txBody>
          <a:bodyPr wrap="square">
            <a:spAutoFit/>
          </a:bodyPr>
          <a:lstStyle/>
          <a:p>
            <a:pPr lvl="0"/>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a:latin typeface="Consolas" pitchFamily="49" charset="0"/>
                <a:cs typeface="Consolas" pitchFamily="49" charset="0"/>
              </a:rPr>
              <a:t>[</a:t>
            </a:r>
            <a:r>
              <a:rPr lang="en-US" sz="2400" b="1" dirty="0" err="1">
                <a:latin typeface="Consolas" pitchFamily="49" charset="0"/>
                <a:cs typeface="Consolas" pitchFamily="49" charset="0"/>
              </a:rPr>
              <a:t>rsp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rax</a:t>
            </a:r>
            <a:endParaRPr lang="en-US" sz="2400" b="1" dirty="0">
              <a:solidFill>
                <a:schemeClr val="accent3">
                  <a:lumMod val="75000"/>
                </a:schemeClr>
              </a:solidFill>
              <a:latin typeface="Consolas" pitchFamily="49" charset="0"/>
              <a:cs typeface="Consolas" pitchFamily="49" charset="0"/>
            </a:endParaRPr>
          </a:p>
        </p:txBody>
      </p:sp>
    </p:spTree>
    <p:extLst>
      <p:ext uri="{BB962C8B-B14F-4D97-AF65-F5344CB8AC3E}">
        <p14:creationId xmlns:p14="http://schemas.microsoft.com/office/powerpoint/2010/main" val="19631829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8" grpId="0"/>
      <p:bldP spid="9" grpId="0"/>
      <p:bldP spid="11" grpId="0"/>
      <p:bldP spid="13" grpId="0"/>
      <p:bldP spid="14" grpId="0"/>
      <p:bldP spid="12" grpId="0"/>
      <p:bldP spid="15" grpId="0"/>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prologue</a:t>
            </a:r>
          </a:p>
        </p:txBody>
      </p:sp>
      <p:sp>
        <p:nvSpPr>
          <p:cNvPr id="3" name="Content Placeholder 2"/>
          <p:cNvSpPr>
            <a:spLocks noGrp="1"/>
          </p:cNvSpPr>
          <p:nvPr>
            <p:ph idx="1"/>
          </p:nvPr>
        </p:nvSpPr>
        <p:spPr>
          <a:xfrm>
            <a:off x="152400" y="495301"/>
            <a:ext cx="8991600" cy="457199"/>
          </a:xfrm>
        </p:spPr>
        <p:txBody>
          <a:bodyPr/>
          <a:lstStyle/>
          <a:p>
            <a:r>
              <a:rPr lang="en-US" dirty="0"/>
              <a:t>at the beginning of a function you may see:</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16</a:t>
            </a:fld>
            <a:endParaRPr lang="en-US"/>
          </a:p>
        </p:txBody>
      </p:sp>
      <p:sp>
        <p:nvSpPr>
          <p:cNvPr id="6" name="TextBox 5"/>
          <p:cNvSpPr txBox="1"/>
          <p:nvPr/>
        </p:nvSpPr>
        <p:spPr>
          <a:xfrm>
            <a:off x="5587088" y="876300"/>
            <a:ext cx="2716306" cy="1200329"/>
          </a:xfrm>
          <a:prstGeom prst="rect">
            <a:avLst/>
          </a:prstGeom>
          <a:noFill/>
        </p:spPr>
        <p:txBody>
          <a:bodyPr wrap="square" rtlCol="0">
            <a:spAutoFit/>
          </a:bodyPr>
          <a:lstStyle/>
          <a:p>
            <a:r>
              <a:rPr lang="en-US" sz="2400" b="1" dirty="0">
                <a:latin typeface="Consolas" pitchFamily="49" charset="0"/>
                <a:cs typeface="Consolas" pitchFamily="49" charset="0"/>
              </a:rPr>
              <a:t>f:</a:t>
            </a:r>
            <a:endParaRPr lang="en-US" sz="2400" b="1" dirty="0">
              <a:solidFill>
                <a:srgbClr val="FF0000"/>
              </a:solidFill>
              <a:latin typeface="Consolas" pitchFamily="49" charset="0"/>
              <a:cs typeface="Consolas" pitchFamily="49" charset="0"/>
            </a:endParaRPr>
          </a:p>
          <a:p>
            <a:r>
              <a:rPr lang="en-US" sz="2400" b="1" dirty="0">
                <a:solidFill>
                  <a:srgbClr val="FF0000"/>
                </a:solidFill>
                <a:latin typeface="Consolas" pitchFamily="49" charset="0"/>
                <a:cs typeface="Consolas" pitchFamily="49" charset="0"/>
              </a:rPr>
              <a:t>push </a:t>
            </a:r>
            <a:r>
              <a:rPr lang="en-US" sz="2400" b="1" dirty="0" err="1">
                <a:latin typeface="Consolas" pitchFamily="49" charset="0"/>
                <a:cs typeface="Consolas" pitchFamily="49" charset="0"/>
              </a:rPr>
              <a:t>rbp</a:t>
            </a:r>
            <a:endParaRPr lang="en-US" sz="2400" b="1" dirty="0">
              <a:solidFill>
                <a:srgbClr val="FF0000"/>
              </a:solidFill>
              <a:latin typeface="Consolas" pitchFamily="49" charset="0"/>
              <a:cs typeface="Consolas" pitchFamily="49" charset="0"/>
            </a:endParaRPr>
          </a:p>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rbp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rsp</a:t>
            </a:r>
            <a:endParaRPr lang="en-US" sz="2400" b="1" dirty="0">
              <a:latin typeface="Consolas" pitchFamily="49" charset="0"/>
              <a:cs typeface="Consolas" pitchFamily="49" charset="0"/>
            </a:endParaRPr>
          </a:p>
        </p:txBody>
      </p:sp>
      <p:sp>
        <p:nvSpPr>
          <p:cNvPr id="7" name="TextBox 6"/>
          <p:cNvSpPr txBox="1"/>
          <p:nvPr/>
        </p:nvSpPr>
        <p:spPr>
          <a:xfrm>
            <a:off x="533400" y="1398900"/>
            <a:ext cx="5029200" cy="430887"/>
          </a:xfrm>
          <a:prstGeom prst="rect">
            <a:avLst/>
          </a:prstGeom>
          <a:noFill/>
        </p:spPr>
        <p:txBody>
          <a:bodyPr wrap="square" rtlCol="0">
            <a:spAutoFit/>
          </a:bodyPr>
          <a:lstStyle/>
          <a:p>
            <a:pPr algn="r"/>
            <a:r>
              <a:rPr lang="mr-IN" sz="2200" b="1" dirty="0"/>
              <a:t>…</a:t>
            </a:r>
            <a:r>
              <a:rPr lang="en-US" sz="2200" b="1" dirty="0"/>
              <a:t>this.</a:t>
            </a:r>
          </a:p>
        </p:txBody>
      </p:sp>
      <p:sp>
        <p:nvSpPr>
          <p:cNvPr id="8" name="TextBox 7"/>
          <p:cNvSpPr txBox="1"/>
          <p:nvPr/>
        </p:nvSpPr>
        <p:spPr>
          <a:xfrm>
            <a:off x="1455019" y="2004417"/>
            <a:ext cx="4107581" cy="430887"/>
          </a:xfrm>
          <a:prstGeom prst="rect">
            <a:avLst/>
          </a:prstGeom>
          <a:noFill/>
        </p:spPr>
        <p:txBody>
          <a:bodyPr wrap="square" rtlCol="0">
            <a:spAutoFit/>
          </a:bodyPr>
          <a:lstStyle/>
          <a:p>
            <a:pPr algn="r"/>
            <a:r>
              <a:rPr lang="en-US" sz="2200" dirty="0"/>
              <a:t>then we </a:t>
            </a:r>
            <a:r>
              <a:rPr lang="en-US" sz="2200" b="1" dirty="0"/>
              <a:t>make space </a:t>
            </a:r>
            <a:r>
              <a:rPr lang="en-US" sz="2200" dirty="0"/>
              <a:t>for locals.</a:t>
            </a:r>
            <a:endParaRPr lang="en-US" sz="2200" b="1" dirty="0"/>
          </a:p>
        </p:txBody>
      </p:sp>
      <p:sp>
        <p:nvSpPr>
          <p:cNvPr id="9" name="TextBox 8"/>
          <p:cNvSpPr txBox="1"/>
          <p:nvPr/>
        </p:nvSpPr>
        <p:spPr>
          <a:xfrm>
            <a:off x="5589494" y="1977118"/>
            <a:ext cx="2716306" cy="461665"/>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sub  </a:t>
            </a:r>
            <a:r>
              <a:rPr lang="en-US" sz="2400" b="1" dirty="0" err="1">
                <a:latin typeface="Consolas" pitchFamily="49" charset="0"/>
                <a:cs typeface="Consolas" pitchFamily="49" charset="0"/>
              </a:rPr>
              <a:t>rsp</a:t>
            </a:r>
            <a:r>
              <a:rPr lang="en-US" sz="2400" b="1" dirty="0">
                <a:latin typeface="Consolas" pitchFamily="49" charset="0"/>
                <a:cs typeface="Consolas" pitchFamily="49" charset="0"/>
              </a:rPr>
              <a:t>, </a:t>
            </a:r>
            <a:r>
              <a:rPr lang="en-US" sz="2400" b="1" dirty="0">
                <a:solidFill>
                  <a:schemeClr val="accent3">
                    <a:lumMod val="75000"/>
                  </a:schemeClr>
                </a:solidFill>
                <a:latin typeface="Consolas" pitchFamily="49" charset="0"/>
                <a:cs typeface="Consolas" pitchFamily="49" charset="0"/>
              </a:rPr>
              <a:t>32</a:t>
            </a:r>
            <a:endParaRPr lang="en-US" sz="2400" b="1" dirty="0">
              <a:latin typeface="Consolas" pitchFamily="49" charset="0"/>
              <a:cs typeface="Consolas" pitchFamily="49" charset="0"/>
            </a:endParaRPr>
          </a:p>
        </p:txBody>
      </p:sp>
      <p:sp>
        <p:nvSpPr>
          <p:cNvPr id="18" name="TextBox 17"/>
          <p:cNvSpPr txBox="1"/>
          <p:nvPr/>
        </p:nvSpPr>
        <p:spPr>
          <a:xfrm>
            <a:off x="1150219" y="2435304"/>
            <a:ext cx="4414520" cy="1107996"/>
          </a:xfrm>
          <a:prstGeom prst="rect">
            <a:avLst/>
          </a:prstGeom>
          <a:noFill/>
        </p:spPr>
        <p:txBody>
          <a:bodyPr wrap="square" rtlCol="0">
            <a:spAutoFit/>
          </a:bodyPr>
          <a:lstStyle/>
          <a:p>
            <a:pPr algn="r"/>
            <a:r>
              <a:rPr lang="en-US" sz="2200" dirty="0"/>
              <a:t>then, depending on the </a:t>
            </a:r>
            <a:r>
              <a:rPr lang="en-US" sz="2200" b="1" dirty="0"/>
              <a:t>optimization level, </a:t>
            </a:r>
            <a:r>
              <a:rPr lang="en-US" sz="2200" dirty="0"/>
              <a:t>we </a:t>
            </a:r>
            <a:r>
              <a:rPr lang="en-US" sz="2200" i="1" dirty="0"/>
              <a:t>may </a:t>
            </a:r>
            <a:r>
              <a:rPr lang="en-US" sz="2200" dirty="0"/>
              <a:t>stuff those arguments into stack slots:</a:t>
            </a:r>
          </a:p>
        </p:txBody>
      </p:sp>
      <p:sp>
        <p:nvSpPr>
          <p:cNvPr id="12" name="TextBox 11">
            <a:extLst>
              <a:ext uri="{FF2B5EF4-FFF2-40B4-BE49-F238E27FC236}">
                <a16:creationId xmlns:a16="http://schemas.microsoft.com/office/drawing/2014/main" id="{9909270F-1707-7742-81AC-CFCBF68099DA}"/>
              </a:ext>
            </a:extLst>
          </p:cNvPr>
          <p:cNvSpPr txBox="1"/>
          <p:nvPr/>
        </p:nvSpPr>
        <p:spPr>
          <a:xfrm>
            <a:off x="5589494" y="2342878"/>
            <a:ext cx="3402106" cy="461665"/>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a:latin typeface="Consolas" pitchFamily="49" charset="0"/>
                <a:cs typeface="Consolas" pitchFamily="49" charset="0"/>
              </a:rPr>
              <a:t>[rbp-</a:t>
            </a:r>
            <a:r>
              <a:rPr lang="en-US" sz="2400" b="1" dirty="0">
                <a:solidFill>
                  <a:schemeClr val="accent3">
                    <a:lumMod val="75000"/>
                  </a:schemeClr>
                </a:solidFill>
                <a:latin typeface="Consolas" pitchFamily="49" charset="0"/>
                <a:cs typeface="Consolas" pitchFamily="49" charset="0"/>
              </a:rPr>
              <a:t>8</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rdi</a:t>
            </a:r>
            <a:endParaRPr lang="en-US" sz="2400" b="1" dirty="0">
              <a:latin typeface="Consolas" pitchFamily="49" charset="0"/>
              <a:cs typeface="Consolas" pitchFamily="49" charset="0"/>
            </a:endParaRPr>
          </a:p>
        </p:txBody>
      </p:sp>
      <p:sp>
        <p:nvSpPr>
          <p:cNvPr id="14" name="TextBox 13">
            <a:extLst>
              <a:ext uri="{FF2B5EF4-FFF2-40B4-BE49-F238E27FC236}">
                <a16:creationId xmlns:a16="http://schemas.microsoft.com/office/drawing/2014/main" id="{AD0B57EE-493D-854E-8D8E-9D7F66C96801}"/>
              </a:ext>
            </a:extLst>
          </p:cNvPr>
          <p:cNvSpPr txBox="1"/>
          <p:nvPr/>
        </p:nvSpPr>
        <p:spPr>
          <a:xfrm>
            <a:off x="5589494" y="2708638"/>
            <a:ext cx="3402106" cy="461665"/>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a:latin typeface="Consolas" pitchFamily="49" charset="0"/>
                <a:cs typeface="Consolas" pitchFamily="49" charset="0"/>
              </a:rPr>
              <a:t>[rbp-</a:t>
            </a:r>
            <a:r>
              <a:rPr lang="en-US" sz="2400" b="1" dirty="0">
                <a:solidFill>
                  <a:schemeClr val="accent3">
                    <a:lumMod val="75000"/>
                  </a:schemeClr>
                </a:solidFill>
                <a:latin typeface="Consolas" pitchFamily="49" charset="0"/>
                <a:cs typeface="Consolas" pitchFamily="49" charset="0"/>
              </a:rPr>
              <a:t>16</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rsi</a:t>
            </a:r>
            <a:endParaRPr lang="en-US" sz="2400" b="1" dirty="0">
              <a:latin typeface="Consolas" pitchFamily="49" charset="0"/>
              <a:cs typeface="Consolas" pitchFamily="49" charset="0"/>
            </a:endParaRPr>
          </a:p>
        </p:txBody>
      </p:sp>
      <p:sp>
        <p:nvSpPr>
          <p:cNvPr id="15" name="TextBox 14">
            <a:extLst>
              <a:ext uri="{FF2B5EF4-FFF2-40B4-BE49-F238E27FC236}">
                <a16:creationId xmlns:a16="http://schemas.microsoft.com/office/drawing/2014/main" id="{BCA1282C-1F42-8A48-A1A8-7F3BC071F269}"/>
              </a:ext>
            </a:extLst>
          </p:cNvPr>
          <p:cNvSpPr txBox="1"/>
          <p:nvPr/>
        </p:nvSpPr>
        <p:spPr>
          <a:xfrm>
            <a:off x="5589494" y="3074398"/>
            <a:ext cx="3402106" cy="461665"/>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a:latin typeface="Consolas" pitchFamily="49" charset="0"/>
                <a:cs typeface="Consolas" pitchFamily="49" charset="0"/>
              </a:rPr>
              <a:t>[rbp-</a:t>
            </a:r>
            <a:r>
              <a:rPr lang="en-US" sz="2400" b="1" dirty="0">
                <a:solidFill>
                  <a:schemeClr val="accent3">
                    <a:lumMod val="75000"/>
                  </a:schemeClr>
                </a:solidFill>
                <a:latin typeface="Consolas" pitchFamily="49" charset="0"/>
                <a:cs typeface="Consolas" pitchFamily="49" charset="0"/>
              </a:rPr>
              <a:t>24</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rdx</a:t>
            </a:r>
            <a:endParaRPr lang="en-US" sz="2400" b="1" dirty="0">
              <a:latin typeface="Consolas" pitchFamily="49" charset="0"/>
              <a:cs typeface="Consolas" pitchFamily="49" charset="0"/>
            </a:endParaRPr>
          </a:p>
        </p:txBody>
      </p:sp>
      <p:sp>
        <p:nvSpPr>
          <p:cNvPr id="19" name="TextBox 18">
            <a:extLst>
              <a:ext uri="{FF2B5EF4-FFF2-40B4-BE49-F238E27FC236}">
                <a16:creationId xmlns:a16="http://schemas.microsoft.com/office/drawing/2014/main" id="{574C84AA-7B31-E341-94AF-58E5E65654F0}"/>
              </a:ext>
            </a:extLst>
          </p:cNvPr>
          <p:cNvSpPr txBox="1"/>
          <p:nvPr/>
        </p:nvSpPr>
        <p:spPr>
          <a:xfrm>
            <a:off x="3962400" y="3974187"/>
            <a:ext cx="4648200" cy="769441"/>
          </a:xfrm>
          <a:prstGeom prst="rect">
            <a:avLst/>
          </a:prstGeom>
          <a:noFill/>
        </p:spPr>
        <p:txBody>
          <a:bodyPr wrap="square" rtlCol="0">
            <a:spAutoFit/>
          </a:bodyPr>
          <a:lstStyle/>
          <a:p>
            <a:pPr algn="ctr"/>
            <a:r>
              <a:rPr lang="en-US" sz="2200" dirty="0"/>
              <a:t>only </a:t>
            </a:r>
            <a:r>
              <a:rPr lang="en-US" sz="2200" i="1" dirty="0"/>
              <a:t>after </a:t>
            </a:r>
            <a:r>
              <a:rPr lang="en-US" sz="2200" dirty="0"/>
              <a:t>all this crap does the function code actually begin!</a:t>
            </a:r>
            <a:endParaRPr lang="en-US" sz="2200" b="1" dirty="0"/>
          </a:p>
        </p:txBody>
      </p:sp>
      <mc:AlternateContent xmlns:mc="http://schemas.openxmlformats.org/markup-compatibility/2006">
        <mc:Choice xmlns:p14="http://schemas.microsoft.com/office/powerpoint/2010/main" Requires="p14">
          <p:contentPart p14:bwMode="auto" r:id="rId3">
            <p14:nvContentPartPr>
              <p14:cNvPr id="10" name="Ink 9">
                <a:extLst>
                  <a:ext uri="{FF2B5EF4-FFF2-40B4-BE49-F238E27FC236}">
                    <a16:creationId xmlns:a16="http://schemas.microsoft.com/office/drawing/2014/main" id="{73FE7B3D-67E6-A05E-114B-104E80C92A3D}"/>
                  </a:ext>
                </a:extLst>
              </p14:cNvPr>
              <p14:cNvContentPartPr/>
              <p14:nvPr/>
            </p14:nvContentPartPr>
            <p14:xfrm>
              <a:off x="6576840" y="2800440"/>
              <a:ext cx="1214640" cy="713160"/>
            </p14:xfrm>
          </p:contentPart>
        </mc:Choice>
        <mc:Fallback>
          <p:pic>
            <p:nvPicPr>
              <p:cNvPr id="10" name="Ink 9">
                <a:extLst>
                  <a:ext uri="{FF2B5EF4-FFF2-40B4-BE49-F238E27FC236}">
                    <a16:creationId xmlns:a16="http://schemas.microsoft.com/office/drawing/2014/main" id="{73FE7B3D-67E6-A05E-114B-104E80C92A3D}"/>
                  </a:ext>
                </a:extLst>
              </p:cNvPr>
              <p:cNvPicPr/>
              <p:nvPr/>
            </p:nvPicPr>
            <p:blipFill>
              <a:blip r:embed="rId4"/>
              <a:stretch>
                <a:fillRect/>
              </a:stretch>
            </p:blipFill>
            <p:spPr>
              <a:xfrm>
                <a:off x="6560640" y="2784240"/>
                <a:ext cx="1247040" cy="745560"/>
              </a:xfrm>
              <a:prstGeom prst="rect">
                <a:avLst/>
              </a:prstGeom>
            </p:spPr>
          </p:pic>
        </mc:Fallback>
      </mc:AlternateContent>
    </p:spTree>
    <p:extLst>
      <p:ext uri="{BB962C8B-B14F-4D97-AF65-F5344CB8AC3E}">
        <p14:creationId xmlns:p14="http://schemas.microsoft.com/office/powerpoint/2010/main" val="13639171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8" grpId="0"/>
      <p:bldP spid="12" grpId="0"/>
      <p:bldP spid="14" grpId="0"/>
      <p:bldP spid="15"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 epilogue</a:t>
            </a:r>
          </a:p>
        </p:txBody>
      </p:sp>
      <p:sp>
        <p:nvSpPr>
          <p:cNvPr id="3" name="Content Placeholder 2"/>
          <p:cNvSpPr>
            <a:spLocks noGrp="1"/>
          </p:cNvSpPr>
          <p:nvPr>
            <p:ph idx="1"/>
          </p:nvPr>
        </p:nvSpPr>
        <p:spPr>
          <a:xfrm>
            <a:off x="152400" y="495301"/>
            <a:ext cx="8991600" cy="457199"/>
          </a:xfrm>
        </p:spPr>
        <p:txBody>
          <a:bodyPr/>
          <a:lstStyle/>
          <a:p>
            <a:r>
              <a:rPr lang="en-US" dirty="0"/>
              <a:t>the very last thing we do is to undo what the prologue did.</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17</a:t>
            </a:fld>
            <a:endParaRPr lang="en-US"/>
          </a:p>
        </p:txBody>
      </p:sp>
      <p:sp>
        <p:nvSpPr>
          <p:cNvPr id="6" name="TextBox 5"/>
          <p:cNvSpPr txBox="1"/>
          <p:nvPr/>
        </p:nvSpPr>
        <p:spPr>
          <a:xfrm>
            <a:off x="5943600" y="952500"/>
            <a:ext cx="2944906" cy="461665"/>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rax</a:t>
            </a:r>
            <a:r>
              <a:rPr lang="en-US" sz="2400" b="1" dirty="0">
                <a:latin typeface="Consolas" pitchFamily="49" charset="0"/>
                <a:cs typeface="Consolas" pitchFamily="49" charset="0"/>
              </a:rPr>
              <a:t>, [rbp-</a:t>
            </a:r>
            <a:r>
              <a:rPr lang="en-US" sz="2400" b="1" dirty="0">
                <a:solidFill>
                  <a:schemeClr val="accent3">
                    <a:lumMod val="75000"/>
                  </a:schemeClr>
                </a:solidFill>
                <a:latin typeface="Consolas" pitchFamily="49" charset="0"/>
                <a:cs typeface="Consolas" pitchFamily="49" charset="0"/>
              </a:rPr>
              <a:t>8</a:t>
            </a:r>
            <a:r>
              <a:rPr lang="en-US" sz="2400" b="1" dirty="0">
                <a:latin typeface="Consolas" pitchFamily="49" charset="0"/>
                <a:cs typeface="Consolas" pitchFamily="49" charset="0"/>
              </a:rPr>
              <a:t>]</a:t>
            </a:r>
          </a:p>
        </p:txBody>
      </p:sp>
      <p:sp>
        <p:nvSpPr>
          <p:cNvPr id="7" name="TextBox 6"/>
          <p:cNvSpPr txBox="1"/>
          <p:nvPr/>
        </p:nvSpPr>
        <p:spPr>
          <a:xfrm>
            <a:off x="368166" y="1377606"/>
            <a:ext cx="5479181" cy="430887"/>
          </a:xfrm>
          <a:prstGeom prst="rect">
            <a:avLst/>
          </a:prstGeom>
          <a:noFill/>
        </p:spPr>
        <p:txBody>
          <a:bodyPr wrap="square" rtlCol="0">
            <a:spAutoFit/>
          </a:bodyPr>
          <a:lstStyle/>
          <a:p>
            <a:pPr algn="r"/>
            <a:r>
              <a:rPr lang="en-US" sz="2200" b="1" dirty="0"/>
              <a:t>do</a:t>
            </a:r>
            <a:r>
              <a:rPr lang="mr-IN" sz="2200" b="1" dirty="0"/>
              <a:t>…</a:t>
            </a:r>
            <a:r>
              <a:rPr lang="en-US" sz="2200" b="1" dirty="0"/>
              <a:t> this.</a:t>
            </a:r>
          </a:p>
        </p:txBody>
      </p:sp>
      <p:sp>
        <p:nvSpPr>
          <p:cNvPr id="9" name="TextBox 8"/>
          <p:cNvSpPr txBox="1"/>
          <p:nvPr/>
        </p:nvSpPr>
        <p:spPr>
          <a:xfrm>
            <a:off x="5940392" y="1311772"/>
            <a:ext cx="2950520" cy="830997"/>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rsp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rbp</a:t>
            </a:r>
            <a:endParaRPr lang="en-US" sz="2400" b="1" dirty="0">
              <a:latin typeface="Consolas" pitchFamily="49" charset="0"/>
              <a:cs typeface="Consolas" pitchFamily="49" charset="0"/>
            </a:endParaRPr>
          </a:p>
          <a:p>
            <a:r>
              <a:rPr lang="en-US" sz="2400" b="1" dirty="0">
                <a:solidFill>
                  <a:srgbClr val="FF0000"/>
                </a:solidFill>
                <a:latin typeface="Consolas" pitchFamily="49" charset="0"/>
                <a:cs typeface="Consolas" pitchFamily="49" charset="0"/>
              </a:rPr>
              <a:t>pop </a:t>
            </a:r>
            <a:r>
              <a:rPr lang="en-US" sz="2400" b="1" dirty="0" err="1">
                <a:latin typeface="Consolas" pitchFamily="49" charset="0"/>
                <a:cs typeface="Consolas" pitchFamily="49" charset="0"/>
              </a:rPr>
              <a:t>rbp</a:t>
            </a:r>
            <a:endParaRPr lang="en-US" sz="2400" b="1" dirty="0">
              <a:solidFill>
                <a:srgbClr val="FF0000"/>
              </a:solidFill>
              <a:latin typeface="Consolas" pitchFamily="49" charset="0"/>
              <a:cs typeface="Consolas" pitchFamily="49" charset="0"/>
            </a:endParaRPr>
          </a:p>
        </p:txBody>
      </p:sp>
      <p:sp>
        <p:nvSpPr>
          <p:cNvPr id="11" name="TextBox 10"/>
          <p:cNvSpPr txBox="1"/>
          <p:nvPr/>
        </p:nvSpPr>
        <p:spPr>
          <a:xfrm>
            <a:off x="5940392" y="2040376"/>
            <a:ext cx="2716306" cy="461665"/>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ret</a:t>
            </a:r>
          </a:p>
        </p:txBody>
      </p:sp>
      <p:sp>
        <p:nvSpPr>
          <p:cNvPr id="18" name="TextBox 17"/>
          <p:cNvSpPr txBox="1"/>
          <p:nvPr/>
        </p:nvSpPr>
        <p:spPr>
          <a:xfrm>
            <a:off x="342877" y="961317"/>
            <a:ext cx="5479181" cy="430887"/>
          </a:xfrm>
          <a:prstGeom prst="rect">
            <a:avLst/>
          </a:prstGeom>
          <a:noFill/>
        </p:spPr>
        <p:txBody>
          <a:bodyPr wrap="square" rtlCol="0">
            <a:spAutoFit/>
          </a:bodyPr>
          <a:lstStyle/>
          <a:p>
            <a:pPr algn="r"/>
            <a:r>
              <a:rPr lang="en-US" sz="2200" dirty="0"/>
              <a:t>place the </a:t>
            </a:r>
            <a:r>
              <a:rPr lang="en-US" sz="2200" b="1" dirty="0"/>
              <a:t>return value</a:t>
            </a:r>
            <a:r>
              <a:rPr lang="en-US" sz="2200" dirty="0"/>
              <a:t> in </a:t>
            </a:r>
            <a:r>
              <a:rPr lang="en-US" sz="2200" b="1" dirty="0" err="1">
                <a:solidFill>
                  <a:srgbClr val="FF0000"/>
                </a:solidFill>
                <a:latin typeface="Consolas" panose="020B0609020204030204" pitchFamily="49" charset="0"/>
                <a:cs typeface="Consolas" panose="020B0609020204030204" pitchFamily="49" charset="0"/>
              </a:rPr>
              <a:t>rax</a:t>
            </a:r>
            <a:r>
              <a:rPr lang="en-US" sz="2200" b="1" dirty="0"/>
              <a:t>.</a:t>
            </a:r>
            <a:endParaRPr lang="en-US" sz="2200" dirty="0"/>
          </a:p>
        </p:txBody>
      </p:sp>
      <p:sp>
        <p:nvSpPr>
          <p:cNvPr id="19" name="TextBox 18"/>
          <p:cNvSpPr txBox="1"/>
          <p:nvPr/>
        </p:nvSpPr>
        <p:spPr>
          <a:xfrm>
            <a:off x="342877" y="2055764"/>
            <a:ext cx="5479181" cy="430887"/>
          </a:xfrm>
          <a:prstGeom prst="rect">
            <a:avLst/>
          </a:prstGeom>
          <a:noFill/>
        </p:spPr>
        <p:txBody>
          <a:bodyPr wrap="square" rtlCol="0">
            <a:spAutoFit/>
          </a:bodyPr>
          <a:lstStyle/>
          <a:p>
            <a:pPr algn="r"/>
            <a:r>
              <a:rPr lang="en-US" sz="2200" b="1" dirty="0"/>
              <a:t>pop and jump</a:t>
            </a:r>
            <a:r>
              <a:rPr lang="en-US" sz="2200" dirty="0"/>
              <a:t> to the return address.</a:t>
            </a:r>
            <a:endParaRPr lang="en-US" sz="2200" b="1" dirty="0"/>
          </a:p>
        </p:txBody>
      </p:sp>
      <p:sp>
        <p:nvSpPr>
          <p:cNvPr id="12" name="TextBox 11">
            <a:extLst>
              <a:ext uri="{FF2B5EF4-FFF2-40B4-BE49-F238E27FC236}">
                <a16:creationId xmlns:a16="http://schemas.microsoft.com/office/drawing/2014/main" id="{E4217C0C-7E6E-2044-B623-0D127C557160}"/>
              </a:ext>
            </a:extLst>
          </p:cNvPr>
          <p:cNvSpPr txBox="1"/>
          <p:nvPr/>
        </p:nvSpPr>
        <p:spPr>
          <a:xfrm>
            <a:off x="3616292" y="2645582"/>
            <a:ext cx="4648200" cy="1107996"/>
          </a:xfrm>
          <a:prstGeom prst="rect">
            <a:avLst/>
          </a:prstGeom>
          <a:noFill/>
        </p:spPr>
        <p:txBody>
          <a:bodyPr wrap="square" rtlCol="0">
            <a:spAutoFit/>
          </a:bodyPr>
          <a:lstStyle/>
          <a:p>
            <a:pPr algn="ctr"/>
            <a:r>
              <a:rPr lang="en-US" sz="2200" dirty="0"/>
              <a:t>wait, the prologue moved </a:t>
            </a:r>
            <a:r>
              <a:rPr lang="en-US" sz="2200" b="1" dirty="0" err="1">
                <a:latin typeface="Consolas" panose="020B0609020204030204" pitchFamily="49" charset="0"/>
                <a:cs typeface="Consolas" panose="020B0609020204030204" pitchFamily="49" charset="0"/>
              </a:rPr>
              <a:t>rsp</a:t>
            </a:r>
            <a:r>
              <a:rPr lang="en-US" sz="2200" dirty="0"/>
              <a:t> down by like, 32 bytes. why didn’t we move it back up here?</a:t>
            </a:r>
            <a:endParaRPr lang="en-US" sz="2200" b="1" dirty="0"/>
          </a:p>
        </p:txBody>
      </p:sp>
      <mc:AlternateContent xmlns:mc="http://schemas.openxmlformats.org/markup-compatibility/2006">
        <mc:Choice xmlns:p14="http://schemas.microsoft.com/office/powerpoint/2010/main" Requires="p14">
          <p:contentPart p14:bwMode="auto" r:id="rId3">
            <p14:nvContentPartPr>
              <p14:cNvPr id="8" name="Ink 7">
                <a:extLst>
                  <a:ext uri="{FF2B5EF4-FFF2-40B4-BE49-F238E27FC236}">
                    <a16:creationId xmlns:a16="http://schemas.microsoft.com/office/drawing/2014/main" id="{659289D0-700A-A15A-8F56-B7BEBD2EC2CE}"/>
                  </a:ext>
                </a:extLst>
              </p14:cNvPr>
              <p14:cNvContentPartPr/>
              <p14:nvPr/>
            </p14:nvContentPartPr>
            <p14:xfrm>
              <a:off x="7522920" y="1395360"/>
              <a:ext cx="1084320" cy="48960"/>
            </p14:xfrm>
          </p:contentPart>
        </mc:Choice>
        <mc:Fallback>
          <p:pic>
            <p:nvPicPr>
              <p:cNvPr id="8" name="Ink 7">
                <a:extLst>
                  <a:ext uri="{FF2B5EF4-FFF2-40B4-BE49-F238E27FC236}">
                    <a16:creationId xmlns:a16="http://schemas.microsoft.com/office/drawing/2014/main" id="{659289D0-700A-A15A-8F56-B7BEBD2EC2CE}"/>
                  </a:ext>
                </a:extLst>
              </p:cNvPr>
              <p:cNvPicPr/>
              <p:nvPr/>
            </p:nvPicPr>
            <p:blipFill>
              <a:blip r:embed="rId4"/>
              <a:stretch>
                <a:fillRect/>
              </a:stretch>
            </p:blipFill>
            <p:spPr>
              <a:xfrm>
                <a:off x="7506720" y="1379160"/>
                <a:ext cx="1116720" cy="81360"/>
              </a:xfrm>
              <a:prstGeom prst="rect">
                <a:avLst/>
              </a:prstGeom>
            </p:spPr>
          </p:pic>
        </mc:Fallback>
      </mc:AlternateContent>
    </p:spTree>
    <p:extLst>
      <p:ext uri="{BB962C8B-B14F-4D97-AF65-F5344CB8AC3E}">
        <p14:creationId xmlns:p14="http://schemas.microsoft.com/office/powerpoint/2010/main" val="4345017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18" grpId="0"/>
      <p:bldP spid="19" grpId="0"/>
      <p:bldP spid="1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153400" cy="495300"/>
          </a:xfrm>
        </p:spPr>
        <p:txBody>
          <a:bodyPr/>
          <a:lstStyle/>
          <a:p>
            <a:r>
              <a:rPr lang="en-US" dirty="0"/>
              <a:t>Stack pointer and base pointer </a:t>
            </a:r>
            <a:r>
              <a:rPr lang="en-US" sz="2000" dirty="0"/>
              <a:t>(animated)</a:t>
            </a:r>
            <a:endParaRPr lang="en-US" dirty="0">
              <a:latin typeface="Consolas" panose="020B0609020204030204" pitchFamily="49" charset="0"/>
              <a:cs typeface="Consolas" panose="020B0609020204030204" pitchFamily="49" charset="0"/>
            </a:endParaRPr>
          </a:p>
        </p:txBody>
      </p:sp>
      <p:sp>
        <p:nvSpPr>
          <p:cNvPr id="3" name="Content Placeholder 2"/>
          <p:cNvSpPr>
            <a:spLocks noGrp="1"/>
          </p:cNvSpPr>
          <p:nvPr>
            <p:ph idx="1"/>
          </p:nvPr>
        </p:nvSpPr>
        <p:spPr>
          <a:xfrm>
            <a:off x="152400" y="495301"/>
            <a:ext cx="7315200" cy="4648200"/>
          </a:xfrm>
        </p:spPr>
        <p:txBody>
          <a:bodyPr/>
          <a:lstStyle/>
          <a:p>
            <a:r>
              <a:rPr lang="en-US" b="1" dirty="0" err="1">
                <a:latin typeface="Consolas" panose="020B0609020204030204" pitchFamily="49" charset="0"/>
                <a:cs typeface="Consolas" panose="020B0609020204030204" pitchFamily="49" charset="0"/>
              </a:rPr>
              <a:t>rsp</a:t>
            </a:r>
            <a:r>
              <a:rPr lang="en-US" dirty="0"/>
              <a:t> points to the </a:t>
            </a:r>
            <a:r>
              <a:rPr lang="en-US" b="1" dirty="0"/>
              <a:t>bottom</a:t>
            </a:r>
            <a:r>
              <a:rPr lang="en-US" dirty="0"/>
              <a:t> of the AR.</a:t>
            </a:r>
          </a:p>
          <a:p>
            <a:r>
              <a:rPr lang="en-US" b="1" dirty="0" err="1">
                <a:latin typeface="Consolas" panose="020B0609020204030204" pitchFamily="49" charset="0"/>
                <a:cs typeface="Consolas" panose="020B0609020204030204" pitchFamily="49" charset="0"/>
              </a:rPr>
              <a:t>rbp</a:t>
            </a:r>
            <a:r>
              <a:rPr lang="en-US" dirty="0"/>
              <a:t> – "base pointer" – points to the </a:t>
            </a:r>
            <a:r>
              <a:rPr lang="en-US" b="1" dirty="0"/>
              <a:t>top</a:t>
            </a:r>
            <a:r>
              <a:rPr lang="en-US" dirty="0"/>
              <a:t> of the AR.</a:t>
            </a:r>
          </a:p>
          <a:p>
            <a:r>
              <a:rPr lang="en-US" dirty="0"/>
              <a:t>when we first came into </a:t>
            </a:r>
            <a:r>
              <a:rPr lang="en-US" b="1" dirty="0">
                <a:latin typeface="Consolas" panose="020B0609020204030204" pitchFamily="49" charset="0"/>
                <a:cs typeface="Consolas" panose="020B0609020204030204" pitchFamily="49" charset="0"/>
              </a:rPr>
              <a:t>f</a:t>
            </a:r>
            <a:r>
              <a:rPr lang="en-US" dirty="0"/>
              <a:t>, the </a:t>
            </a:r>
            <a:r>
              <a:rPr lang="en-US" b="1" dirty="0">
                <a:latin typeface="Consolas" panose="020B0609020204030204" pitchFamily="49" charset="0"/>
                <a:cs typeface="Consolas" panose="020B0609020204030204" pitchFamily="49" charset="0"/>
              </a:rPr>
              <a:t>call</a:t>
            </a:r>
            <a:r>
              <a:rPr lang="en-US" dirty="0"/>
              <a:t> instruction had just pushed the return address, so the stack looks like:</a:t>
            </a:r>
          </a:p>
          <a:p>
            <a:r>
              <a:rPr lang="en-US" dirty="0"/>
              <a:t>then we have this sequence:</a:t>
            </a:r>
          </a:p>
          <a:p>
            <a:pPr marL="515780" lvl="2" indent="0" defTabSz="713232">
              <a:buNone/>
            </a:pPr>
            <a:r>
              <a:rPr lang="en-US" sz="2400" b="1" dirty="0">
                <a:solidFill>
                  <a:srgbClr val="FF0000"/>
                </a:solidFill>
                <a:latin typeface="Consolas" panose="020B0609020204030204" pitchFamily="49" charset="0"/>
                <a:cs typeface="Consolas" panose="020B0609020204030204" pitchFamily="49" charset="0"/>
              </a:rPr>
              <a:t>push </a:t>
            </a:r>
            <a:r>
              <a:rPr lang="en-US" sz="2400" b="1" dirty="0" err="1">
                <a:solidFill>
                  <a:srgbClr val="000000"/>
                </a:solidFill>
                <a:latin typeface="Consolas" panose="020B0609020204030204" pitchFamily="49" charset="0"/>
                <a:cs typeface="Consolas" panose="020B0609020204030204" pitchFamily="49" charset="0"/>
              </a:rPr>
              <a:t>rbp</a:t>
            </a:r>
            <a:endParaRPr lang="en-US" sz="2400" b="1" dirty="0">
              <a:solidFill>
                <a:srgbClr val="000000"/>
              </a:solidFill>
              <a:latin typeface="Consolas" panose="020B0609020204030204" pitchFamily="49" charset="0"/>
              <a:cs typeface="Consolas" panose="020B0609020204030204" pitchFamily="49" charset="0"/>
            </a:endParaRPr>
          </a:p>
          <a:p>
            <a:pPr marL="515780" lvl="2" indent="0" defTabSz="713232">
              <a:buNone/>
            </a:pPr>
            <a:r>
              <a:rPr lang="en-US" sz="2400" b="1" dirty="0" err="1">
                <a:solidFill>
                  <a:srgbClr val="FF0000"/>
                </a:solidFill>
                <a:latin typeface="Consolas" panose="020B0609020204030204" pitchFamily="49" charset="0"/>
                <a:cs typeface="Consolas" panose="020B0609020204030204" pitchFamily="49" charset="0"/>
              </a:rPr>
              <a:t>mov</a:t>
            </a:r>
            <a:r>
              <a:rPr lang="en-US" sz="2400" b="1" dirty="0">
                <a:solidFill>
                  <a:srgbClr val="000000"/>
                </a:solidFill>
                <a:latin typeface="Consolas" panose="020B0609020204030204" pitchFamily="49" charset="0"/>
                <a:cs typeface="Consolas" panose="020B0609020204030204" pitchFamily="49" charset="0"/>
              </a:rPr>
              <a:t>  </a:t>
            </a:r>
            <a:r>
              <a:rPr lang="en-US" sz="2400" b="1" dirty="0" err="1">
                <a:solidFill>
                  <a:srgbClr val="000000"/>
                </a:solidFill>
                <a:latin typeface="Consolas" panose="020B0609020204030204" pitchFamily="49" charset="0"/>
                <a:cs typeface="Consolas" panose="020B0609020204030204" pitchFamily="49" charset="0"/>
              </a:rPr>
              <a:t>rbp</a:t>
            </a:r>
            <a:r>
              <a:rPr lang="en-US" sz="2400" b="1" dirty="0">
                <a:solidFill>
                  <a:srgbClr val="000000"/>
                </a:solidFill>
                <a:latin typeface="Consolas" panose="020B0609020204030204" pitchFamily="49" charset="0"/>
                <a:cs typeface="Consolas" panose="020B0609020204030204" pitchFamily="49" charset="0"/>
              </a:rPr>
              <a:t>, </a:t>
            </a:r>
            <a:r>
              <a:rPr lang="en-US" sz="2400" b="1" dirty="0" err="1">
                <a:solidFill>
                  <a:srgbClr val="000000"/>
                </a:solidFill>
                <a:latin typeface="Consolas" panose="020B0609020204030204" pitchFamily="49" charset="0"/>
                <a:cs typeface="Consolas" panose="020B0609020204030204" pitchFamily="49" charset="0"/>
              </a:rPr>
              <a:t>rsp</a:t>
            </a:r>
            <a:endParaRPr lang="en-US" sz="2400" b="1" dirty="0">
              <a:solidFill>
                <a:srgbClr val="000000"/>
              </a:solidFill>
              <a:latin typeface="Consolas" panose="020B0609020204030204" pitchFamily="49" charset="0"/>
              <a:cs typeface="Consolas" panose="020B0609020204030204" pitchFamily="49" charset="0"/>
            </a:endParaRPr>
          </a:p>
          <a:p>
            <a:pPr marL="515780" lvl="2" indent="0" defTabSz="713232">
              <a:buNone/>
            </a:pPr>
            <a:r>
              <a:rPr lang="en-US" sz="2400" b="1" dirty="0">
                <a:solidFill>
                  <a:srgbClr val="FF0000"/>
                </a:solidFill>
                <a:latin typeface="Consolas" panose="020B0609020204030204" pitchFamily="49" charset="0"/>
                <a:cs typeface="Consolas" panose="020B0609020204030204" pitchFamily="49" charset="0"/>
              </a:rPr>
              <a:t>sub</a:t>
            </a:r>
            <a:r>
              <a:rPr lang="en-US" sz="2400" b="1" dirty="0">
                <a:solidFill>
                  <a:srgbClr val="000000"/>
                </a:solidFill>
                <a:latin typeface="Consolas" panose="020B0609020204030204" pitchFamily="49" charset="0"/>
                <a:cs typeface="Consolas" panose="020B0609020204030204" pitchFamily="49" charset="0"/>
              </a:rPr>
              <a:t>  </a:t>
            </a:r>
            <a:r>
              <a:rPr lang="en-US" sz="2400" b="1" dirty="0" err="1">
                <a:solidFill>
                  <a:srgbClr val="000000"/>
                </a:solidFill>
                <a:latin typeface="Consolas" panose="020B0609020204030204" pitchFamily="49" charset="0"/>
                <a:cs typeface="Consolas" panose="020B0609020204030204" pitchFamily="49" charset="0"/>
              </a:rPr>
              <a:t>rsp</a:t>
            </a:r>
            <a:r>
              <a:rPr lang="en-US" sz="2400" b="1" dirty="0">
                <a:solidFill>
                  <a:srgbClr val="000000"/>
                </a:solidFill>
                <a:latin typeface="Consolas" panose="020B0609020204030204" pitchFamily="49" charset="0"/>
                <a:cs typeface="Consolas" panose="020B0609020204030204" pitchFamily="49" charset="0"/>
              </a:rPr>
              <a:t>, </a:t>
            </a:r>
            <a:r>
              <a:rPr lang="en-US" sz="2400" b="1" dirty="0">
                <a:solidFill>
                  <a:schemeClr val="accent3">
                    <a:lumMod val="75000"/>
                  </a:schemeClr>
                </a:solidFill>
                <a:latin typeface="Consolas" panose="020B0609020204030204" pitchFamily="49" charset="0"/>
                <a:cs typeface="Consolas" panose="020B0609020204030204" pitchFamily="49" charset="0"/>
              </a:rPr>
              <a:t>32</a:t>
            </a:r>
          </a:p>
          <a:p>
            <a:pPr marL="342900" indent="-342900" defTabSz="713232"/>
            <a:r>
              <a:rPr lang="en-US" dirty="0"/>
              <a:t>this looks weird, but </a:t>
            </a:r>
            <a:r>
              <a:rPr lang="en-US" dirty="0" err="1"/>
              <a:t>rbp</a:t>
            </a:r>
            <a:r>
              <a:rPr lang="en-US" dirty="0"/>
              <a:t> points to the </a:t>
            </a:r>
            <a:r>
              <a:rPr lang="en-US" i="1" dirty="0"/>
              <a:t>caller’s</a:t>
            </a:r>
            <a:r>
              <a:rPr lang="en-US" dirty="0"/>
              <a:t> </a:t>
            </a:r>
            <a:r>
              <a:rPr lang="en-US" dirty="0" err="1"/>
              <a:t>rbp</a:t>
            </a:r>
            <a:r>
              <a:rPr lang="en-US" dirty="0"/>
              <a:t>…</a:t>
            </a:r>
          </a:p>
          <a:p>
            <a:pPr marL="601505" lvl="1" indent="-342900" defTabSz="713232"/>
            <a:r>
              <a:rPr lang="en-US" dirty="0"/>
              <a:t>and that continues </a:t>
            </a:r>
            <a:r>
              <a:rPr lang="en-US" b="1" dirty="0"/>
              <a:t>all the way up the stack.</a:t>
            </a:r>
          </a:p>
          <a:p>
            <a:pPr marL="342900" indent="-342900" defTabSz="713232"/>
            <a:r>
              <a:rPr lang="en-US" b="1" dirty="0"/>
              <a:t>this creates a </a:t>
            </a:r>
            <a:r>
              <a:rPr lang="en-US" b="1" i="1" dirty="0"/>
              <a:t>linked list</a:t>
            </a:r>
            <a:r>
              <a:rPr lang="en-US" b="1" dirty="0"/>
              <a:t> of activation records!</a:t>
            </a:r>
          </a:p>
          <a:p>
            <a:pPr marL="601505" lvl="1" indent="-342900" defTabSz="713232"/>
            <a:r>
              <a:rPr lang="en-US" b="1" dirty="0" err="1">
                <a:latin typeface="Consolas" panose="020B0609020204030204" pitchFamily="49" charset="0"/>
                <a:cs typeface="Consolas" panose="020B0609020204030204" pitchFamily="49" charset="0"/>
              </a:rPr>
              <a:t>rbp</a:t>
            </a:r>
            <a:r>
              <a:rPr lang="en-US" b="1" dirty="0"/>
              <a:t> </a:t>
            </a:r>
            <a:r>
              <a:rPr lang="en-US" dirty="0"/>
              <a:t>points to the </a:t>
            </a:r>
            <a:r>
              <a:rPr lang="en-US" i="1" dirty="0"/>
              <a:t>head</a:t>
            </a:r>
            <a:r>
              <a:rPr lang="en-US" dirty="0"/>
              <a:t> of that linked list.</a:t>
            </a:r>
          </a:p>
          <a:p>
            <a:pPr marL="342900" indent="-342900" defTabSz="713232"/>
            <a:r>
              <a:rPr lang="en-US" dirty="0"/>
              <a:t>this is </a:t>
            </a:r>
            <a:r>
              <a:rPr lang="en-US" i="1" dirty="0"/>
              <a:t>how</a:t>
            </a:r>
            <a:r>
              <a:rPr lang="en-US" dirty="0"/>
              <a:t> the “where” command in </a:t>
            </a:r>
            <a:r>
              <a:rPr lang="en-US" dirty="0" err="1"/>
              <a:t>gdb</a:t>
            </a:r>
            <a:r>
              <a:rPr lang="en-US" dirty="0"/>
              <a:t> works.</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18</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434571467"/>
              </p:ext>
            </p:extLst>
          </p:nvPr>
        </p:nvGraphicFramePr>
        <p:xfrm>
          <a:off x="7467600" y="571499"/>
          <a:ext cx="1635034" cy="4484748"/>
        </p:xfrm>
        <a:graphic>
          <a:graphicData uri="http://schemas.openxmlformats.org/drawingml/2006/table">
            <a:tbl>
              <a:tblPr firstRow="1" bandRow="1">
                <a:tableStyleId>{5C22544A-7EE6-4342-B048-85BDC9FD1C3A}</a:tableStyleId>
              </a:tblPr>
              <a:tblGrid>
                <a:gridCol w="1635034">
                  <a:extLst>
                    <a:ext uri="{9D8B030D-6E8A-4147-A177-3AD203B41FA5}">
                      <a16:colId xmlns:a16="http://schemas.microsoft.com/office/drawing/2014/main" val="1986746740"/>
                    </a:ext>
                  </a:extLst>
                </a:gridCol>
              </a:tblGrid>
              <a:tr h="552492">
                <a:tc>
                  <a:txBody>
                    <a:bodyPr/>
                    <a:lstStyle/>
                    <a:p>
                      <a:pPr algn="ctr"/>
                      <a:r>
                        <a:rPr lang="en-US" sz="2800" b="1" dirty="0"/>
                        <a:t>Stack</a:t>
                      </a:r>
                    </a:p>
                  </a:txBody>
                  <a:tcPr marL="125772" marR="125772" marT="62886" marB="62886"/>
                </a:tc>
                <a:extLst>
                  <a:ext uri="{0D108BD9-81ED-4DB2-BD59-A6C34878D82A}">
                    <a16:rowId xmlns:a16="http://schemas.microsoft.com/office/drawing/2014/main" val="248097534"/>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1980840516"/>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874380010"/>
                  </a:ext>
                </a:extLst>
              </a:tr>
              <a:tr h="457200">
                <a:tc>
                  <a:txBody>
                    <a:bodyPr/>
                    <a:lstStyle/>
                    <a:p>
                      <a:pPr marL="0" marR="0" lvl="0" indent="0" algn="ctr" defTabSz="822960" rtl="0" eaLnBrk="1" fontAlgn="auto" latinLnBrk="0" hangingPunct="1">
                        <a:lnSpc>
                          <a:spcPct val="100000"/>
                        </a:lnSpc>
                        <a:spcBef>
                          <a:spcPts val="0"/>
                        </a:spcBef>
                        <a:spcAft>
                          <a:spcPts val="0"/>
                        </a:spcAft>
                        <a:buClrTx/>
                        <a:buSzTx/>
                        <a:buFontTx/>
                        <a:buNone/>
                        <a:tabLst/>
                        <a:defRPr/>
                      </a:pPr>
                      <a:r>
                        <a:rPr lang="en-US" sz="2400" b="1" dirty="0">
                          <a:latin typeface="Consolas" panose="020B0609020204030204" pitchFamily="49" charset="0"/>
                          <a:cs typeface="Consolas" panose="020B0609020204030204" pitchFamily="49" charset="0"/>
                        </a:rPr>
                        <a:t>ret</a:t>
                      </a:r>
                      <a:r>
                        <a:rPr lang="en-US" sz="2400" b="1" baseline="0"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addr</a:t>
                      </a:r>
                      <a:endParaRPr lang="en-US" sz="2400" b="1" dirty="0">
                        <a:latin typeface="Consolas" panose="020B0609020204030204" pitchFamily="49" charset="0"/>
                        <a:cs typeface="Consolas" panose="020B0609020204030204" pitchFamily="49" charset="0"/>
                      </a:endParaRPr>
                    </a:p>
                  </a:txBody>
                  <a:tcPr marL="125772" marR="125772" marT="62886" marB="62886"/>
                </a:tc>
                <a:extLst>
                  <a:ext uri="{0D108BD9-81ED-4DB2-BD59-A6C34878D82A}">
                    <a16:rowId xmlns:a16="http://schemas.microsoft.com/office/drawing/2014/main" val="3277492497"/>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543772566"/>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3616111063"/>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908165167"/>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2733333688"/>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3025709747"/>
                  </a:ext>
                </a:extLst>
              </a:tr>
            </a:tbl>
          </a:graphicData>
        </a:graphic>
      </p:graphicFrame>
      <p:grpSp>
        <p:nvGrpSpPr>
          <p:cNvPr id="11" name="Group 10"/>
          <p:cNvGrpSpPr/>
          <p:nvPr/>
        </p:nvGrpSpPr>
        <p:grpSpPr>
          <a:xfrm>
            <a:off x="6324600" y="2178921"/>
            <a:ext cx="1023257" cy="461665"/>
            <a:chOff x="6825343" y="1836390"/>
            <a:chExt cx="1023257" cy="461665"/>
          </a:xfrm>
        </p:grpSpPr>
        <p:sp>
          <p:nvSpPr>
            <p:cNvPr id="12" name="TextBox 11"/>
            <p:cNvSpPr txBox="1"/>
            <p:nvPr/>
          </p:nvSpPr>
          <p:spPr>
            <a:xfrm>
              <a:off x="6825343" y="1836390"/>
              <a:ext cx="794657" cy="461665"/>
            </a:xfrm>
            <a:prstGeom prst="rect">
              <a:avLst/>
            </a:prstGeom>
            <a:noFill/>
          </p:spPr>
          <p:txBody>
            <a:bodyPr wrap="square" rtlCol="0">
              <a:spAutoFit/>
            </a:bodyPr>
            <a:lstStyle/>
            <a:p>
              <a:pPr algn="r"/>
              <a:r>
                <a:rPr lang="en-US" sz="2400" b="1" dirty="0" err="1">
                  <a:latin typeface="Consolas" panose="020B0609020204030204" pitchFamily="49" charset="0"/>
                  <a:cs typeface="Consolas" panose="020B0609020204030204" pitchFamily="49" charset="0"/>
                </a:rPr>
                <a:t>rsp</a:t>
              </a:r>
              <a:endParaRPr lang="en-US" sz="2000" b="1" dirty="0">
                <a:latin typeface="Consolas" panose="020B0609020204030204" pitchFamily="49" charset="0"/>
                <a:cs typeface="Consolas" panose="020B0609020204030204" pitchFamily="49" charset="0"/>
              </a:endParaRPr>
            </a:p>
          </p:txBody>
        </p:sp>
        <p:cxnSp>
          <p:nvCxnSpPr>
            <p:cNvPr id="13" name="Straight Arrow Connector 12"/>
            <p:cNvCxnSpPr>
              <a:cxnSpLocks/>
            </p:cNvCxnSpPr>
            <p:nvPr/>
          </p:nvCxnSpPr>
          <p:spPr>
            <a:xfrm flipV="1">
              <a:off x="7576456" y="2056356"/>
              <a:ext cx="2721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16" name="Table 15"/>
          <p:cNvGraphicFramePr>
            <a:graphicFrameLocks noGrp="1"/>
          </p:cNvGraphicFramePr>
          <p:nvPr>
            <p:extLst>
              <p:ext uri="{D42A27DB-BD31-4B8C-83A1-F6EECF244321}">
                <p14:modId xmlns:p14="http://schemas.microsoft.com/office/powerpoint/2010/main" val="882653750"/>
              </p:ext>
            </p:extLst>
          </p:nvPr>
        </p:nvGraphicFramePr>
        <p:xfrm>
          <a:off x="7465858" y="2610612"/>
          <a:ext cx="1636776" cy="493776"/>
        </p:xfrm>
        <a:graphic>
          <a:graphicData uri="http://schemas.openxmlformats.org/drawingml/2006/table">
            <a:tbl>
              <a:tblPr bandRow="1">
                <a:tableStyleId>{F5AB1C69-6EDB-4FF4-983F-18BD219EF322}</a:tableStyleId>
              </a:tblPr>
              <a:tblGrid>
                <a:gridCol w="1636776">
                  <a:extLst>
                    <a:ext uri="{9D8B030D-6E8A-4147-A177-3AD203B41FA5}">
                      <a16:colId xmlns:a16="http://schemas.microsoft.com/office/drawing/2014/main" val="1986746740"/>
                    </a:ext>
                  </a:extLst>
                </a:gridCol>
              </a:tblGrid>
              <a:tr h="493776">
                <a:tc>
                  <a:txBody>
                    <a:bodyPr/>
                    <a:lstStyle/>
                    <a:p>
                      <a:pPr algn="ctr"/>
                      <a:r>
                        <a:rPr lang="en-US" sz="1600" b="1" dirty="0">
                          <a:latin typeface="Consolas" panose="020B0609020204030204" pitchFamily="49" charset="0"/>
                          <a:cs typeface="Consolas" panose="020B0609020204030204" pitchFamily="49" charset="0"/>
                        </a:rPr>
                        <a:t>caller's </a:t>
                      </a:r>
                      <a:r>
                        <a:rPr lang="en-US" sz="1600" b="1" dirty="0" err="1">
                          <a:latin typeface="Consolas" panose="020B0609020204030204" pitchFamily="49" charset="0"/>
                          <a:cs typeface="Consolas" panose="020B0609020204030204" pitchFamily="49" charset="0"/>
                        </a:rPr>
                        <a:t>rbp</a:t>
                      </a:r>
                      <a:endParaRPr lang="en-US" sz="1600" b="1" dirty="0">
                        <a:latin typeface="Consolas" panose="020B0609020204030204" pitchFamily="49" charset="0"/>
                        <a:cs typeface="Consolas" panose="020B0609020204030204" pitchFamily="49" charset="0"/>
                      </a:endParaRPr>
                    </a:p>
                  </a:txBody>
                  <a:tcPr anchor="ctr"/>
                </a:tc>
                <a:extLst>
                  <a:ext uri="{0D108BD9-81ED-4DB2-BD59-A6C34878D82A}">
                    <a16:rowId xmlns:a16="http://schemas.microsoft.com/office/drawing/2014/main" val="2733333688"/>
                  </a:ext>
                </a:extLst>
              </a:tr>
            </a:tbl>
          </a:graphicData>
        </a:graphic>
      </p:graphicFrame>
      <p:grpSp>
        <p:nvGrpSpPr>
          <p:cNvPr id="17" name="Group 16"/>
          <p:cNvGrpSpPr/>
          <p:nvPr/>
        </p:nvGrpSpPr>
        <p:grpSpPr>
          <a:xfrm>
            <a:off x="6345417" y="-461665"/>
            <a:ext cx="1023257" cy="461665"/>
            <a:chOff x="6825343" y="1836390"/>
            <a:chExt cx="1023257" cy="461665"/>
          </a:xfrm>
        </p:grpSpPr>
        <p:sp>
          <p:nvSpPr>
            <p:cNvPr id="18" name="TextBox 17"/>
            <p:cNvSpPr txBox="1"/>
            <p:nvPr/>
          </p:nvSpPr>
          <p:spPr>
            <a:xfrm>
              <a:off x="6825343" y="1836390"/>
              <a:ext cx="794657" cy="461665"/>
            </a:xfrm>
            <a:prstGeom prst="rect">
              <a:avLst/>
            </a:prstGeom>
            <a:noFill/>
          </p:spPr>
          <p:txBody>
            <a:bodyPr wrap="square" rtlCol="0">
              <a:spAutoFit/>
            </a:bodyPr>
            <a:lstStyle/>
            <a:p>
              <a:pPr algn="r"/>
              <a:r>
                <a:rPr lang="en-US" sz="2400" b="1" dirty="0" err="1">
                  <a:latin typeface="Consolas" panose="020B0609020204030204" pitchFamily="49" charset="0"/>
                  <a:cs typeface="Consolas" panose="020B0609020204030204" pitchFamily="49" charset="0"/>
                </a:rPr>
                <a:t>rbp</a:t>
              </a:r>
              <a:endParaRPr lang="en-US" sz="2000" b="1" dirty="0">
                <a:latin typeface="Consolas" panose="020B0609020204030204" pitchFamily="49" charset="0"/>
                <a:cs typeface="Consolas" panose="020B0609020204030204" pitchFamily="49" charset="0"/>
              </a:endParaRPr>
            </a:p>
          </p:txBody>
        </p:sp>
        <p:cxnSp>
          <p:nvCxnSpPr>
            <p:cNvPr id="19" name="Straight Arrow Connector 18"/>
            <p:cNvCxnSpPr>
              <a:cxnSpLocks/>
            </p:cNvCxnSpPr>
            <p:nvPr/>
          </p:nvCxnSpPr>
          <p:spPr>
            <a:xfrm flipV="1">
              <a:off x="7576456" y="2056356"/>
              <a:ext cx="2721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725825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42" presetClass="path" presetSubtype="0" accel="50000" decel="50000" fill="hold" nodeType="clickEffect">
                                  <p:stCondLst>
                                    <p:cond delay="0"/>
                                  </p:stCondLst>
                                  <p:childTnLst>
                                    <p:animMotion origin="layout" path="M 5.55556E-7 3.33333E-6 L 5.55556E-7 0.0825 " pathEditMode="relative" rAng="0" ptsTypes="AA">
                                      <p:cBhvr>
                                        <p:cTn id="32" dur="300" fill="hold"/>
                                        <p:tgtEl>
                                          <p:spTgt spid="11"/>
                                        </p:tgtEl>
                                        <p:attrNameLst>
                                          <p:attrName>ppt_x</p:attrName>
                                          <p:attrName>ppt_y</p:attrName>
                                        </p:attrNameLst>
                                      </p:cBhvr>
                                      <p:rCtr x="0" y="4111"/>
                                    </p:animMotion>
                                  </p:childTnLst>
                                </p:cTn>
                              </p:par>
                            </p:childTnLst>
                          </p:cTn>
                        </p:par>
                        <p:par>
                          <p:cTn id="33" fill="hold">
                            <p:stCondLst>
                              <p:cond delay="300"/>
                            </p:stCondLst>
                            <p:childTnLst>
                              <p:par>
                                <p:cTn id="34" presetID="1" presetClass="entr" presetSubtype="0" fill="hold" nodeType="afterEffect">
                                  <p:stCondLst>
                                    <p:cond delay="0"/>
                                  </p:stCondLst>
                                  <p:childTnLst>
                                    <p:set>
                                      <p:cBhvr>
                                        <p:cTn id="35" dur="1" fill="hold">
                                          <p:stCondLst>
                                            <p:cond delay="0"/>
                                          </p:stCondLst>
                                        </p:cTn>
                                        <p:tgtEl>
                                          <p:spTgt spid="16"/>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42" presetClass="path" presetSubtype="0" accel="50000" decel="50000" fill="hold" nodeType="clickEffect">
                                  <p:stCondLst>
                                    <p:cond delay="0"/>
                                  </p:stCondLst>
                                  <p:childTnLst>
                                    <p:animMotion origin="layout" path="M 3.61111E-6 -2.22222E-6 L -0.00226 0.54444 " pathEditMode="relative" rAng="0" ptsTypes="AA">
                                      <p:cBhvr>
                                        <p:cTn id="43" dur="300" fill="hold"/>
                                        <p:tgtEl>
                                          <p:spTgt spid="17"/>
                                        </p:tgtEl>
                                        <p:attrNameLst>
                                          <p:attrName>ppt_x</p:attrName>
                                          <p:attrName>ppt_y</p:attrName>
                                        </p:attrNameLst>
                                      </p:cBhvr>
                                      <p:rCtr x="-52" y="27000"/>
                                    </p:animMotion>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0"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42" presetClass="path" presetSubtype="0" accel="50000" decel="50000" fill="hold" nodeType="clickEffect">
                                  <p:stCondLst>
                                    <p:cond delay="0"/>
                                  </p:stCondLst>
                                  <p:childTnLst>
                                    <p:animMotion origin="layout" path="M 5.55556E-7 0.0825 L 5.55556E-7 0.425 " pathEditMode="relative" rAng="0" ptsTypes="AA">
                                      <p:cBhvr>
                                        <p:cTn id="51" dur="300" fill="hold"/>
                                        <p:tgtEl>
                                          <p:spTgt spid="11"/>
                                        </p:tgtEl>
                                        <p:attrNameLst>
                                          <p:attrName>ppt_x</p:attrName>
                                          <p:attrName>ppt_y</p:attrName>
                                        </p:attrNameLst>
                                      </p:cBhvr>
                                      <p:rCtr x="0" y="17111"/>
                                    </p:animMotion>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grpId="0" nodeType="clickEffect">
                                  <p:stCondLst>
                                    <p:cond delay="0"/>
                                  </p:stCondLst>
                                  <p:childTnLst>
                                    <p:set>
                                      <p:cBhvr>
                                        <p:cTn id="71"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bldLvl="5"/>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E7126-B889-E440-87C7-234CF3F9F0A6}"/>
              </a:ext>
            </a:extLst>
          </p:cNvPr>
          <p:cNvSpPr>
            <a:spLocks noGrp="1"/>
          </p:cNvSpPr>
          <p:nvPr>
            <p:ph type="title"/>
          </p:nvPr>
        </p:nvSpPr>
        <p:spPr/>
        <p:txBody>
          <a:bodyPr/>
          <a:lstStyle/>
          <a:p>
            <a:r>
              <a:rPr lang="en-US" dirty="0"/>
              <a:t>How the AR is cleaned up</a:t>
            </a:r>
            <a:r>
              <a:rPr lang="en-US" sz="2000" dirty="0"/>
              <a:t> (animated)</a:t>
            </a:r>
            <a:endParaRPr lang="en-US" dirty="0"/>
          </a:p>
        </p:txBody>
      </p:sp>
      <p:sp>
        <p:nvSpPr>
          <p:cNvPr id="3" name="Content Placeholder 2">
            <a:extLst>
              <a:ext uri="{FF2B5EF4-FFF2-40B4-BE49-F238E27FC236}">
                <a16:creationId xmlns:a16="http://schemas.microsoft.com/office/drawing/2014/main" id="{2A646815-36E3-E540-BA1B-8A49B1FAE147}"/>
              </a:ext>
            </a:extLst>
          </p:cNvPr>
          <p:cNvSpPr>
            <a:spLocks noGrp="1"/>
          </p:cNvSpPr>
          <p:nvPr>
            <p:ph idx="1"/>
          </p:nvPr>
        </p:nvSpPr>
        <p:spPr>
          <a:xfrm>
            <a:off x="152400" y="495301"/>
            <a:ext cx="7313458" cy="4801659"/>
          </a:xfrm>
        </p:spPr>
        <p:txBody>
          <a:bodyPr/>
          <a:lstStyle/>
          <a:p>
            <a:r>
              <a:rPr lang="en-US" dirty="0"/>
              <a:t>when the function is finished, it has to clean up the AR.</a:t>
            </a:r>
          </a:p>
          <a:p>
            <a:r>
              <a:rPr lang="en-US" dirty="0"/>
              <a:t>it does this:</a:t>
            </a:r>
          </a:p>
          <a:p>
            <a:pPr marL="0" indent="0">
              <a:buNone/>
            </a:pPr>
            <a:r>
              <a:rPr lang="en-US" sz="2400" b="1" dirty="0">
                <a:solidFill>
                  <a:srgbClr val="FF0000"/>
                </a:solidFill>
                <a:latin typeface="Consolas" pitchFamily="49" charset="0"/>
                <a:cs typeface="Consolas" pitchFamily="49" charset="0"/>
              </a:rPr>
              <a:t>	</a:t>
            </a:r>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rsp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rbp</a:t>
            </a:r>
            <a:endParaRPr lang="en-US" sz="2400" b="1" dirty="0">
              <a:latin typeface="Consolas" pitchFamily="49" charset="0"/>
              <a:cs typeface="Consolas" pitchFamily="49" charset="0"/>
            </a:endParaRPr>
          </a:p>
          <a:p>
            <a:pPr marL="0" indent="0">
              <a:buNone/>
            </a:pPr>
            <a:r>
              <a:rPr lang="en-US" sz="2400" b="1" dirty="0">
                <a:solidFill>
                  <a:srgbClr val="FF0000"/>
                </a:solidFill>
                <a:latin typeface="Consolas" pitchFamily="49" charset="0"/>
                <a:cs typeface="Consolas" pitchFamily="49" charset="0"/>
              </a:rPr>
              <a:t>	pop </a:t>
            </a:r>
            <a:r>
              <a:rPr lang="en-US" sz="2400" b="1" dirty="0" err="1">
                <a:latin typeface="Consolas" pitchFamily="49" charset="0"/>
                <a:cs typeface="Consolas" pitchFamily="49" charset="0"/>
              </a:rPr>
              <a:t>rbp</a:t>
            </a:r>
            <a:endParaRPr lang="en-US" sz="2400" b="1" dirty="0">
              <a:latin typeface="Consolas" pitchFamily="49" charset="0"/>
              <a:cs typeface="Consolas" pitchFamily="49" charset="0"/>
            </a:endParaRPr>
          </a:p>
          <a:p>
            <a:pPr marL="0" indent="0">
              <a:buNone/>
            </a:pPr>
            <a:r>
              <a:rPr lang="en-US" sz="2400" b="1" dirty="0">
                <a:solidFill>
                  <a:srgbClr val="FF0000"/>
                </a:solidFill>
                <a:latin typeface="Consolas" pitchFamily="49" charset="0"/>
                <a:cs typeface="Consolas" pitchFamily="49" charset="0"/>
              </a:rPr>
              <a:t>	ret</a:t>
            </a:r>
            <a:endParaRPr lang="en-US" dirty="0"/>
          </a:p>
          <a:p>
            <a:r>
              <a:rPr lang="en-US" dirty="0"/>
              <a:t>the </a:t>
            </a:r>
            <a:r>
              <a:rPr lang="en-US" b="1" dirty="0" err="1">
                <a:solidFill>
                  <a:srgbClr val="FF0000"/>
                </a:solidFill>
                <a:latin typeface="Consolas" panose="020B0609020204030204" pitchFamily="49" charset="0"/>
                <a:cs typeface="Consolas" panose="020B0609020204030204" pitchFamily="49" charset="0"/>
              </a:rPr>
              <a:t>mov</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rsp</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rbp</a:t>
            </a:r>
            <a:r>
              <a:rPr lang="en-US" dirty="0"/>
              <a:t> cleaned up all the space that was allocated for the locals.</a:t>
            </a:r>
          </a:p>
          <a:p>
            <a:r>
              <a:rPr lang="en-US" dirty="0"/>
              <a:t>the </a:t>
            </a:r>
            <a:r>
              <a:rPr lang="en-US" b="1" dirty="0">
                <a:solidFill>
                  <a:srgbClr val="FF0000"/>
                </a:solidFill>
                <a:latin typeface="Consolas" panose="020B0609020204030204" pitchFamily="49" charset="0"/>
                <a:cs typeface="Consolas" panose="020B0609020204030204" pitchFamily="49" charset="0"/>
              </a:rPr>
              <a:t>pop</a:t>
            </a:r>
            <a:r>
              <a:rPr lang="en-US" b="1" dirty="0">
                <a:latin typeface="Consolas" panose="020B0609020204030204" pitchFamily="49" charset="0"/>
                <a:cs typeface="Consolas" panose="020B0609020204030204" pitchFamily="49" charset="0"/>
              </a:rPr>
              <a:t> </a:t>
            </a:r>
            <a:r>
              <a:rPr lang="en-US" b="1" dirty="0" err="1">
                <a:latin typeface="Consolas" panose="020B0609020204030204" pitchFamily="49" charset="0"/>
                <a:cs typeface="Consolas" panose="020B0609020204030204" pitchFamily="49" charset="0"/>
              </a:rPr>
              <a:t>rbp</a:t>
            </a:r>
            <a:r>
              <a:rPr lang="en-US" dirty="0"/>
              <a:t> unlinked this AR from the list…</a:t>
            </a:r>
          </a:p>
          <a:p>
            <a:r>
              <a:rPr lang="en-US" dirty="0"/>
              <a:t>and the </a:t>
            </a:r>
            <a:r>
              <a:rPr lang="en-US" b="1" dirty="0">
                <a:solidFill>
                  <a:srgbClr val="FF0000"/>
                </a:solidFill>
                <a:latin typeface="Consolas" panose="020B0609020204030204" pitchFamily="49" charset="0"/>
                <a:cs typeface="Consolas" panose="020B0609020204030204" pitchFamily="49" charset="0"/>
              </a:rPr>
              <a:t>ret</a:t>
            </a:r>
            <a:r>
              <a:rPr lang="en-US" dirty="0"/>
              <a:t> popped the return address and returned to the caller.</a:t>
            </a:r>
          </a:p>
        </p:txBody>
      </p:sp>
      <p:sp>
        <p:nvSpPr>
          <p:cNvPr id="4" name="Footer Placeholder 3">
            <a:extLst>
              <a:ext uri="{FF2B5EF4-FFF2-40B4-BE49-F238E27FC236}">
                <a16:creationId xmlns:a16="http://schemas.microsoft.com/office/drawing/2014/main" id="{ECD4AE5B-0135-6C4F-AB5E-2E00FAD17379}"/>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FC86130B-7B0C-B344-A3EC-D176E0ACA26D}"/>
              </a:ext>
            </a:extLst>
          </p:cNvPr>
          <p:cNvSpPr>
            <a:spLocks noGrp="1"/>
          </p:cNvSpPr>
          <p:nvPr>
            <p:ph type="sldNum" sz="quarter" idx="12"/>
          </p:nvPr>
        </p:nvSpPr>
        <p:spPr/>
        <p:txBody>
          <a:bodyPr/>
          <a:lstStyle/>
          <a:p>
            <a:fld id="{3552B95B-556F-44BD-91A5-D80C1B9E2BB3}" type="slidenum">
              <a:rPr lang="en-US" smtClean="0"/>
              <a:pPr/>
              <a:t>19</a:t>
            </a:fld>
            <a:endParaRPr lang="en-US"/>
          </a:p>
        </p:txBody>
      </p:sp>
      <p:graphicFrame>
        <p:nvGraphicFramePr>
          <p:cNvPr id="6" name="Table 5">
            <a:extLst>
              <a:ext uri="{FF2B5EF4-FFF2-40B4-BE49-F238E27FC236}">
                <a16:creationId xmlns:a16="http://schemas.microsoft.com/office/drawing/2014/main" id="{D6C9CA67-051B-E143-B44F-962AA29B4E74}"/>
              </a:ext>
            </a:extLst>
          </p:cNvPr>
          <p:cNvGraphicFramePr>
            <a:graphicFrameLocks noGrp="1"/>
          </p:cNvGraphicFramePr>
          <p:nvPr>
            <p:extLst>
              <p:ext uri="{D42A27DB-BD31-4B8C-83A1-F6EECF244321}">
                <p14:modId xmlns:p14="http://schemas.microsoft.com/office/powerpoint/2010/main" val="1445235348"/>
              </p:ext>
            </p:extLst>
          </p:nvPr>
        </p:nvGraphicFramePr>
        <p:xfrm>
          <a:off x="7467600" y="571499"/>
          <a:ext cx="1635034" cy="4484748"/>
        </p:xfrm>
        <a:graphic>
          <a:graphicData uri="http://schemas.openxmlformats.org/drawingml/2006/table">
            <a:tbl>
              <a:tblPr firstRow="1" bandRow="1">
                <a:tableStyleId>{5C22544A-7EE6-4342-B048-85BDC9FD1C3A}</a:tableStyleId>
              </a:tblPr>
              <a:tblGrid>
                <a:gridCol w="1635034">
                  <a:extLst>
                    <a:ext uri="{9D8B030D-6E8A-4147-A177-3AD203B41FA5}">
                      <a16:colId xmlns:a16="http://schemas.microsoft.com/office/drawing/2014/main" val="1986746740"/>
                    </a:ext>
                  </a:extLst>
                </a:gridCol>
              </a:tblGrid>
              <a:tr h="552492">
                <a:tc>
                  <a:txBody>
                    <a:bodyPr/>
                    <a:lstStyle/>
                    <a:p>
                      <a:pPr algn="ctr"/>
                      <a:r>
                        <a:rPr lang="en-US" sz="2800" b="1" dirty="0"/>
                        <a:t>Stack</a:t>
                      </a:r>
                    </a:p>
                  </a:txBody>
                  <a:tcPr marL="125772" marR="125772" marT="62886" marB="62886"/>
                </a:tc>
                <a:extLst>
                  <a:ext uri="{0D108BD9-81ED-4DB2-BD59-A6C34878D82A}">
                    <a16:rowId xmlns:a16="http://schemas.microsoft.com/office/drawing/2014/main" val="248097534"/>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1980840516"/>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874380010"/>
                  </a:ext>
                </a:extLst>
              </a:tr>
              <a:tr h="457200">
                <a:tc>
                  <a:txBody>
                    <a:bodyPr/>
                    <a:lstStyle/>
                    <a:p>
                      <a:pPr marL="0" marR="0" lvl="0" indent="0" algn="ctr" defTabSz="822960" rtl="0" eaLnBrk="1" fontAlgn="auto" latinLnBrk="0" hangingPunct="1">
                        <a:lnSpc>
                          <a:spcPct val="100000"/>
                        </a:lnSpc>
                        <a:spcBef>
                          <a:spcPts val="0"/>
                        </a:spcBef>
                        <a:spcAft>
                          <a:spcPts val="0"/>
                        </a:spcAft>
                        <a:buClrTx/>
                        <a:buSzTx/>
                        <a:buFontTx/>
                        <a:buNone/>
                        <a:tabLst/>
                        <a:defRPr/>
                      </a:pPr>
                      <a:endParaRPr lang="en-US" sz="2400" b="1" dirty="0">
                        <a:latin typeface="Consolas" panose="020B0609020204030204" pitchFamily="49" charset="0"/>
                        <a:cs typeface="Consolas" panose="020B0609020204030204" pitchFamily="49" charset="0"/>
                      </a:endParaRPr>
                    </a:p>
                  </a:txBody>
                  <a:tcPr marL="125772" marR="125772" marT="62886" marB="62886"/>
                </a:tc>
                <a:extLst>
                  <a:ext uri="{0D108BD9-81ED-4DB2-BD59-A6C34878D82A}">
                    <a16:rowId xmlns:a16="http://schemas.microsoft.com/office/drawing/2014/main" val="3277492497"/>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543772566"/>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3616111063"/>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908165167"/>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2733333688"/>
                  </a:ext>
                </a:extLst>
              </a:tr>
              <a:tr h="457200">
                <a:tc>
                  <a:txBody>
                    <a:bodyPr/>
                    <a:lstStyle/>
                    <a:p>
                      <a:pPr algn="ctr"/>
                      <a:endParaRPr lang="en-US" sz="2400" b="1" dirty="0"/>
                    </a:p>
                  </a:txBody>
                  <a:tcPr marL="125772" marR="125772" marT="62886" marB="62886"/>
                </a:tc>
                <a:extLst>
                  <a:ext uri="{0D108BD9-81ED-4DB2-BD59-A6C34878D82A}">
                    <a16:rowId xmlns:a16="http://schemas.microsoft.com/office/drawing/2014/main" val="3025709747"/>
                  </a:ext>
                </a:extLst>
              </a:tr>
            </a:tbl>
          </a:graphicData>
        </a:graphic>
      </p:graphicFrame>
      <p:grpSp>
        <p:nvGrpSpPr>
          <p:cNvPr id="7" name="Group 6">
            <a:extLst>
              <a:ext uri="{FF2B5EF4-FFF2-40B4-BE49-F238E27FC236}">
                <a16:creationId xmlns:a16="http://schemas.microsoft.com/office/drawing/2014/main" id="{960D69DE-CF99-974B-8D27-56C2DB47EF07}"/>
              </a:ext>
            </a:extLst>
          </p:cNvPr>
          <p:cNvGrpSpPr/>
          <p:nvPr/>
        </p:nvGrpSpPr>
        <p:grpSpPr>
          <a:xfrm>
            <a:off x="6324600" y="4594582"/>
            <a:ext cx="1023257" cy="461665"/>
            <a:chOff x="6825343" y="1836390"/>
            <a:chExt cx="1023257" cy="461665"/>
          </a:xfrm>
        </p:grpSpPr>
        <p:sp>
          <p:nvSpPr>
            <p:cNvPr id="8" name="TextBox 7">
              <a:extLst>
                <a:ext uri="{FF2B5EF4-FFF2-40B4-BE49-F238E27FC236}">
                  <a16:creationId xmlns:a16="http://schemas.microsoft.com/office/drawing/2014/main" id="{FC783532-617A-1F44-A48E-F113D0AC69FB}"/>
                </a:ext>
              </a:extLst>
            </p:cNvPr>
            <p:cNvSpPr txBox="1"/>
            <p:nvPr/>
          </p:nvSpPr>
          <p:spPr>
            <a:xfrm>
              <a:off x="6825343" y="1836390"/>
              <a:ext cx="794657" cy="461665"/>
            </a:xfrm>
            <a:prstGeom prst="rect">
              <a:avLst/>
            </a:prstGeom>
            <a:noFill/>
          </p:spPr>
          <p:txBody>
            <a:bodyPr wrap="square" rtlCol="0">
              <a:spAutoFit/>
            </a:bodyPr>
            <a:lstStyle/>
            <a:p>
              <a:pPr algn="r"/>
              <a:r>
                <a:rPr lang="en-US" sz="2400" b="1" dirty="0" err="1">
                  <a:latin typeface="Consolas" panose="020B0609020204030204" pitchFamily="49" charset="0"/>
                  <a:cs typeface="Consolas" panose="020B0609020204030204" pitchFamily="49" charset="0"/>
                </a:rPr>
                <a:t>rsp</a:t>
              </a:r>
              <a:endParaRPr lang="en-US" sz="2000" b="1" dirty="0">
                <a:latin typeface="Consolas" panose="020B0609020204030204" pitchFamily="49" charset="0"/>
                <a:cs typeface="Consolas" panose="020B0609020204030204" pitchFamily="49" charset="0"/>
              </a:endParaRPr>
            </a:p>
          </p:txBody>
        </p:sp>
        <p:cxnSp>
          <p:nvCxnSpPr>
            <p:cNvPr id="9" name="Straight Arrow Connector 8">
              <a:extLst>
                <a:ext uri="{FF2B5EF4-FFF2-40B4-BE49-F238E27FC236}">
                  <a16:creationId xmlns:a16="http://schemas.microsoft.com/office/drawing/2014/main" id="{7190D365-F785-D147-86F0-3E81ACCF07BD}"/>
                </a:ext>
              </a:extLst>
            </p:cNvPr>
            <p:cNvCxnSpPr>
              <a:cxnSpLocks/>
            </p:cNvCxnSpPr>
            <p:nvPr/>
          </p:nvCxnSpPr>
          <p:spPr>
            <a:xfrm flipV="1">
              <a:off x="7576456" y="2056356"/>
              <a:ext cx="2721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10" name="Table 9">
            <a:extLst>
              <a:ext uri="{FF2B5EF4-FFF2-40B4-BE49-F238E27FC236}">
                <a16:creationId xmlns:a16="http://schemas.microsoft.com/office/drawing/2014/main" id="{43D71B0A-0451-6D4E-9172-F935FD2C3438}"/>
              </a:ext>
            </a:extLst>
          </p:cNvPr>
          <p:cNvGraphicFramePr>
            <a:graphicFrameLocks noGrp="1"/>
          </p:cNvGraphicFramePr>
          <p:nvPr>
            <p:extLst>
              <p:ext uri="{D42A27DB-BD31-4B8C-83A1-F6EECF244321}">
                <p14:modId xmlns:p14="http://schemas.microsoft.com/office/powerpoint/2010/main" val="1030054962"/>
              </p:ext>
            </p:extLst>
          </p:nvPr>
        </p:nvGraphicFramePr>
        <p:xfrm>
          <a:off x="7465858" y="2610612"/>
          <a:ext cx="1636776" cy="493776"/>
        </p:xfrm>
        <a:graphic>
          <a:graphicData uri="http://schemas.openxmlformats.org/drawingml/2006/table">
            <a:tbl>
              <a:tblPr bandRow="1">
                <a:tableStyleId>{F5AB1C69-6EDB-4FF4-983F-18BD219EF322}</a:tableStyleId>
              </a:tblPr>
              <a:tblGrid>
                <a:gridCol w="1636776">
                  <a:extLst>
                    <a:ext uri="{9D8B030D-6E8A-4147-A177-3AD203B41FA5}">
                      <a16:colId xmlns:a16="http://schemas.microsoft.com/office/drawing/2014/main" val="1986746740"/>
                    </a:ext>
                  </a:extLst>
                </a:gridCol>
              </a:tblGrid>
              <a:tr h="493776">
                <a:tc>
                  <a:txBody>
                    <a:bodyPr/>
                    <a:lstStyle/>
                    <a:p>
                      <a:pPr marL="0" marR="0" lvl="0" indent="0" algn="ctr" defTabSz="82296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onsolas" panose="020B0609020204030204" pitchFamily="49" charset="0"/>
                          <a:ea typeface="+mn-ea"/>
                          <a:cs typeface="Consolas" panose="020B0609020204030204" pitchFamily="49" charset="0"/>
                        </a:rPr>
                        <a:t>caller's </a:t>
                      </a:r>
                      <a:r>
                        <a:rPr kumimoji="0" lang="en-US" sz="1600" b="1" i="0" u="none" strike="noStrike" kern="1200" cap="none" spc="0" normalizeH="0" baseline="0" noProof="0" dirty="0" err="1">
                          <a:ln>
                            <a:noFill/>
                          </a:ln>
                          <a:solidFill>
                            <a:srgbClr val="000000"/>
                          </a:solidFill>
                          <a:effectLst/>
                          <a:uLnTx/>
                          <a:uFillTx/>
                          <a:latin typeface="Consolas" panose="020B0609020204030204" pitchFamily="49" charset="0"/>
                          <a:ea typeface="+mn-ea"/>
                          <a:cs typeface="Consolas" panose="020B0609020204030204" pitchFamily="49" charset="0"/>
                        </a:rPr>
                        <a:t>rbp</a:t>
                      </a:r>
                      <a:endParaRPr kumimoji="0" lang="en-US" sz="1600" b="1" i="0" u="none" strike="noStrike" kern="1200" cap="none" spc="0" normalizeH="0" baseline="0" noProof="0" dirty="0">
                        <a:ln>
                          <a:noFill/>
                        </a:ln>
                        <a:solidFill>
                          <a:srgbClr val="000000"/>
                        </a:solidFill>
                        <a:effectLst/>
                        <a:uLnTx/>
                        <a:uFillTx/>
                        <a:latin typeface="Consolas" panose="020B0609020204030204" pitchFamily="49" charset="0"/>
                        <a:ea typeface="+mn-ea"/>
                        <a:cs typeface="Consolas" panose="020B0609020204030204" pitchFamily="49" charset="0"/>
                      </a:endParaRPr>
                    </a:p>
                  </a:txBody>
                  <a:tcPr anchor="ctr"/>
                </a:tc>
                <a:extLst>
                  <a:ext uri="{0D108BD9-81ED-4DB2-BD59-A6C34878D82A}">
                    <a16:rowId xmlns:a16="http://schemas.microsoft.com/office/drawing/2014/main" val="2733333688"/>
                  </a:ext>
                </a:extLst>
              </a:tr>
            </a:tbl>
          </a:graphicData>
        </a:graphic>
      </p:graphicFrame>
      <p:grpSp>
        <p:nvGrpSpPr>
          <p:cNvPr id="11" name="Group 10">
            <a:extLst>
              <a:ext uri="{FF2B5EF4-FFF2-40B4-BE49-F238E27FC236}">
                <a16:creationId xmlns:a16="http://schemas.microsoft.com/office/drawing/2014/main" id="{C3F930DB-CCB6-5E4F-88B7-EE849A09C91C}"/>
              </a:ext>
            </a:extLst>
          </p:cNvPr>
          <p:cNvGrpSpPr/>
          <p:nvPr/>
        </p:nvGrpSpPr>
        <p:grpSpPr>
          <a:xfrm>
            <a:off x="6345417" y="2642723"/>
            <a:ext cx="1023257" cy="461665"/>
            <a:chOff x="6825343" y="1836390"/>
            <a:chExt cx="1023257" cy="461665"/>
          </a:xfrm>
        </p:grpSpPr>
        <p:sp>
          <p:nvSpPr>
            <p:cNvPr id="12" name="TextBox 11">
              <a:extLst>
                <a:ext uri="{FF2B5EF4-FFF2-40B4-BE49-F238E27FC236}">
                  <a16:creationId xmlns:a16="http://schemas.microsoft.com/office/drawing/2014/main" id="{D272B765-63DF-124F-869D-446E24B77A74}"/>
                </a:ext>
              </a:extLst>
            </p:cNvPr>
            <p:cNvSpPr txBox="1"/>
            <p:nvPr/>
          </p:nvSpPr>
          <p:spPr>
            <a:xfrm>
              <a:off x="6825343" y="1836390"/>
              <a:ext cx="794657" cy="461665"/>
            </a:xfrm>
            <a:prstGeom prst="rect">
              <a:avLst/>
            </a:prstGeom>
            <a:noFill/>
          </p:spPr>
          <p:txBody>
            <a:bodyPr wrap="square" rtlCol="0">
              <a:spAutoFit/>
            </a:bodyPr>
            <a:lstStyle/>
            <a:p>
              <a:pPr algn="r"/>
              <a:r>
                <a:rPr lang="en-US" sz="2400" b="1" dirty="0" err="1">
                  <a:latin typeface="Consolas" panose="020B0609020204030204" pitchFamily="49" charset="0"/>
                  <a:cs typeface="Consolas" panose="020B0609020204030204" pitchFamily="49" charset="0"/>
                </a:rPr>
                <a:t>rbp</a:t>
              </a:r>
              <a:endParaRPr lang="en-US" sz="2000" b="1" dirty="0">
                <a:latin typeface="Consolas" panose="020B0609020204030204" pitchFamily="49" charset="0"/>
                <a:cs typeface="Consolas" panose="020B0609020204030204" pitchFamily="49" charset="0"/>
              </a:endParaRPr>
            </a:p>
          </p:txBody>
        </p:sp>
        <p:cxnSp>
          <p:nvCxnSpPr>
            <p:cNvPr id="13" name="Straight Arrow Connector 12">
              <a:extLst>
                <a:ext uri="{FF2B5EF4-FFF2-40B4-BE49-F238E27FC236}">
                  <a16:creationId xmlns:a16="http://schemas.microsoft.com/office/drawing/2014/main" id="{64975F1B-9FD6-BE4F-A6B0-DA51BB619C28}"/>
                </a:ext>
              </a:extLst>
            </p:cNvPr>
            <p:cNvCxnSpPr>
              <a:cxnSpLocks/>
            </p:cNvCxnSpPr>
            <p:nvPr/>
          </p:nvCxnSpPr>
          <p:spPr>
            <a:xfrm flipV="1">
              <a:off x="7576456" y="2056356"/>
              <a:ext cx="272144"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14" name="Table 13">
            <a:extLst>
              <a:ext uri="{FF2B5EF4-FFF2-40B4-BE49-F238E27FC236}">
                <a16:creationId xmlns:a16="http://schemas.microsoft.com/office/drawing/2014/main" id="{3E7B8C15-CFFD-FA4C-BED9-FE0FF0E3896E}"/>
              </a:ext>
            </a:extLst>
          </p:cNvPr>
          <p:cNvGraphicFramePr>
            <a:graphicFrameLocks noGrp="1"/>
          </p:cNvGraphicFramePr>
          <p:nvPr>
            <p:extLst>
              <p:ext uri="{D42A27DB-BD31-4B8C-83A1-F6EECF244321}">
                <p14:modId xmlns:p14="http://schemas.microsoft.com/office/powerpoint/2010/main" val="328205557"/>
              </p:ext>
            </p:extLst>
          </p:nvPr>
        </p:nvGraphicFramePr>
        <p:xfrm>
          <a:off x="7465858" y="2103120"/>
          <a:ext cx="1636776" cy="493776"/>
        </p:xfrm>
        <a:graphic>
          <a:graphicData uri="http://schemas.openxmlformats.org/drawingml/2006/table">
            <a:tbl>
              <a:tblPr bandRow="1">
                <a:tableStyleId>{F5AB1C69-6EDB-4FF4-983F-18BD219EF322}</a:tableStyleId>
              </a:tblPr>
              <a:tblGrid>
                <a:gridCol w="1636776">
                  <a:extLst>
                    <a:ext uri="{9D8B030D-6E8A-4147-A177-3AD203B41FA5}">
                      <a16:colId xmlns:a16="http://schemas.microsoft.com/office/drawing/2014/main" val="1986746740"/>
                    </a:ext>
                  </a:extLst>
                </a:gridCol>
              </a:tblGrid>
              <a:tr h="493776">
                <a:tc>
                  <a:txBody>
                    <a:bodyPr/>
                    <a:lstStyle/>
                    <a:p>
                      <a:pPr marL="0" marR="0" lvl="0" indent="0" algn="ctr" defTabSz="822960" rtl="0" eaLnBrk="1" fontAlgn="auto" latinLnBrk="0" hangingPunct="1">
                        <a:lnSpc>
                          <a:spcPct val="100000"/>
                        </a:lnSpc>
                        <a:spcBef>
                          <a:spcPts val="0"/>
                        </a:spcBef>
                        <a:spcAft>
                          <a:spcPts val="0"/>
                        </a:spcAft>
                        <a:buClrTx/>
                        <a:buSzTx/>
                        <a:buFontTx/>
                        <a:buNone/>
                        <a:tabLst/>
                        <a:defRPr/>
                      </a:pPr>
                      <a:r>
                        <a:rPr lang="en-US" sz="2400" b="1" dirty="0">
                          <a:latin typeface="Consolas" panose="020B0609020204030204" pitchFamily="49" charset="0"/>
                          <a:cs typeface="Consolas" panose="020B0609020204030204" pitchFamily="49" charset="0"/>
                        </a:rPr>
                        <a:t>ret</a:t>
                      </a:r>
                      <a:r>
                        <a:rPr lang="en-US" sz="2400" b="1" baseline="0"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addr</a:t>
                      </a:r>
                      <a:endParaRPr lang="en-US" sz="2400" b="1" dirty="0">
                        <a:latin typeface="Consolas" panose="020B0609020204030204" pitchFamily="49" charset="0"/>
                        <a:cs typeface="Consolas" panose="020B0609020204030204" pitchFamily="49" charset="0"/>
                      </a:endParaRPr>
                    </a:p>
                  </a:txBody>
                  <a:tcPr>
                    <a:solidFill>
                      <a:srgbClr val="D0D8E9"/>
                    </a:solidFill>
                  </a:tcPr>
                </a:tc>
                <a:extLst>
                  <a:ext uri="{0D108BD9-81ED-4DB2-BD59-A6C34878D82A}">
                    <a16:rowId xmlns:a16="http://schemas.microsoft.com/office/drawing/2014/main" val="2733333688"/>
                  </a:ext>
                </a:extLst>
              </a:tr>
            </a:tbl>
          </a:graphicData>
        </a:graphic>
      </p:graphicFrame>
    </p:spTree>
    <p:extLst>
      <p:ext uri="{BB962C8B-B14F-4D97-AF65-F5344CB8AC3E}">
        <p14:creationId xmlns:p14="http://schemas.microsoft.com/office/powerpoint/2010/main" val="6523772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4" presetClass="path" presetSubtype="0" accel="50000" decel="50000" fill="hold" nodeType="clickEffect">
                                  <p:stCondLst>
                                    <p:cond delay="0"/>
                                  </p:stCondLst>
                                  <p:childTnLst>
                                    <p:animMotion origin="layout" path="M 5.55556E-7 3.33333E-6 L 5.55556E-7 -0.34417 " pathEditMode="relative" rAng="0" ptsTypes="AA">
                                      <p:cBhvr>
                                        <p:cTn id="18" dur="300" fill="hold"/>
                                        <p:tgtEl>
                                          <p:spTgt spid="7"/>
                                        </p:tgtEl>
                                        <p:attrNameLst>
                                          <p:attrName>ppt_x</p:attrName>
                                          <p:attrName>ppt_y</p:attrName>
                                        </p:attrNameLst>
                                      </p:cBhvr>
                                      <p:rCtr x="0" y="-17222"/>
                                    </p:animMotion>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64" presetClass="path" presetSubtype="0" accel="50000" decel="50000" fill="hold" nodeType="clickEffect">
                                  <p:stCondLst>
                                    <p:cond delay="0"/>
                                  </p:stCondLst>
                                  <p:childTnLst>
                                    <p:animMotion origin="layout" path="M 3.61111E-6 2.22222E-6 L 3.61111E-6 -0.54945 " pathEditMode="relative" rAng="0" ptsTypes="AA">
                                      <p:cBhvr>
                                        <p:cTn id="26" dur="300" fill="hold"/>
                                        <p:tgtEl>
                                          <p:spTgt spid="11"/>
                                        </p:tgtEl>
                                        <p:attrNameLst>
                                          <p:attrName>ppt_x</p:attrName>
                                          <p:attrName>ppt_y</p:attrName>
                                        </p:attrNameLst>
                                      </p:cBhvr>
                                      <p:rCtr x="0" y="-27472"/>
                                    </p:animMotion>
                                  </p:childTnLst>
                                </p:cTn>
                              </p:par>
                              <p:par>
                                <p:cTn id="27" presetID="64" presetClass="path" presetSubtype="0" accel="50000" decel="50000" fill="hold" nodeType="withEffect">
                                  <p:stCondLst>
                                    <p:cond delay="0"/>
                                  </p:stCondLst>
                                  <p:childTnLst>
                                    <p:animMotion origin="layout" path="M 5.55556E-7 -0.34416 L 5.55556E-7 -0.42584 " pathEditMode="relative" rAng="0" ptsTypes="AA">
                                      <p:cBhvr>
                                        <p:cTn id="28" dur="300" fill="hold"/>
                                        <p:tgtEl>
                                          <p:spTgt spid="7"/>
                                        </p:tgtEl>
                                        <p:attrNameLst>
                                          <p:attrName>ppt_x</p:attrName>
                                          <p:attrName>ppt_y</p:attrName>
                                        </p:attrNameLst>
                                      </p:cBhvr>
                                      <p:rCtr x="0" y="-4222"/>
                                    </p:animMotion>
                                  </p:childTnLst>
                                </p:cTn>
                              </p:par>
                              <p:par>
                                <p:cTn id="29" presetID="1" presetClass="exit" presetSubtype="0" fill="hold" nodeType="withEffect">
                                  <p:stCondLst>
                                    <p:cond delay="0"/>
                                  </p:stCondLst>
                                  <p:childTnLst>
                                    <p:set>
                                      <p:cBhvr>
                                        <p:cTn id="30" dur="1" fill="hold">
                                          <p:stCondLst>
                                            <p:cond delay="0"/>
                                          </p:stCondLst>
                                        </p:cTn>
                                        <p:tgtEl>
                                          <p:spTgt spid="10"/>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childTnLst>
                                </p:cTn>
                              </p:par>
                              <p:par>
                                <p:cTn id="35" presetID="1" presetClass="exit" presetSubtype="0" fill="hold" nodeType="withEffect">
                                  <p:stCondLst>
                                    <p:cond delay="0"/>
                                  </p:stCondLst>
                                  <p:childTnLst>
                                    <p:set>
                                      <p:cBhvr>
                                        <p:cTn id="36" dur="1" fill="hold">
                                          <p:stCondLst>
                                            <p:cond delay="0"/>
                                          </p:stCondLst>
                                        </p:cTn>
                                        <p:tgtEl>
                                          <p:spTgt spid="14"/>
                                        </p:tgtEl>
                                        <p:attrNameLst>
                                          <p:attrName>style.visibility</p:attrName>
                                        </p:attrNameLst>
                                      </p:cBhvr>
                                      <p:to>
                                        <p:strVal val="hidden"/>
                                      </p:to>
                                    </p:set>
                                  </p:childTnLst>
                                </p:cTn>
                              </p:par>
                              <p:par>
                                <p:cTn id="37" presetID="64" presetClass="path" presetSubtype="0" accel="50000" decel="50000" fill="hold" nodeType="withEffect">
                                  <p:stCondLst>
                                    <p:cond delay="0"/>
                                  </p:stCondLst>
                                  <p:childTnLst>
                                    <p:animMotion origin="layout" path="M 5.55556E-7 -0.42584 L 5.55556E-7 -0.5175 " pathEditMode="relative" rAng="0" ptsTypes="AA">
                                      <p:cBhvr>
                                        <p:cTn id="38" dur="300" fill="hold"/>
                                        <p:tgtEl>
                                          <p:spTgt spid="7"/>
                                        </p:tgtEl>
                                        <p:attrNameLst>
                                          <p:attrName>ppt_x</p:attrName>
                                          <p:attrName>ppt_y</p:attrName>
                                        </p:attrNameLst>
                                      </p:cBhvr>
                                      <p:rCtr x="0" y="-4583"/>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Class announcements</a:t>
            </a:r>
          </a:p>
        </p:txBody>
      </p:sp>
      <p:sp>
        <p:nvSpPr>
          <p:cNvPr id="3" name="Content Placeholder 2"/>
          <p:cNvSpPr>
            <a:spLocks noGrp="1"/>
          </p:cNvSpPr>
          <p:nvPr>
            <p:ph idx="1"/>
          </p:nvPr>
        </p:nvSpPr>
        <p:spPr/>
        <p:txBody>
          <a:bodyPr/>
          <a:lstStyle/>
          <a:p>
            <a:r>
              <a:rPr lang="en-US" dirty="0"/>
              <a:t>a</a:t>
            </a:r>
          </a:p>
        </p:txBody>
      </p:sp>
      <p:sp>
        <p:nvSpPr>
          <p:cNvPr id="7" name="Footer Placeholder 6"/>
          <p:cNvSpPr>
            <a:spLocks noGrp="1"/>
          </p:cNvSpPr>
          <p:nvPr>
            <p:ph type="ftr" sz="quarter" idx="11"/>
          </p:nvPr>
        </p:nvSpPr>
        <p:spPr/>
        <p:txBody>
          <a:bodyPr/>
          <a:lstStyle/>
          <a:p>
            <a:r>
              <a:rPr lang="cs-CZ"/>
              <a:t>CS449</a:t>
            </a:r>
            <a:endParaRPr lang="en-US"/>
          </a:p>
        </p:txBody>
      </p:sp>
      <p:sp>
        <p:nvSpPr>
          <p:cNvPr id="8" name="Slide Number Placeholder 7"/>
          <p:cNvSpPr>
            <a:spLocks noGrp="1"/>
          </p:cNvSpPr>
          <p:nvPr>
            <p:ph type="sldNum" sz="quarter" idx="12"/>
          </p:nvPr>
        </p:nvSpPr>
        <p:spPr/>
        <p:txBody>
          <a:bodyPr/>
          <a:lstStyle/>
          <a:p>
            <a:fld id="{3552B95B-556F-44BD-91A5-D80C1B9E2BB3}" type="slidenum">
              <a:rPr lang="en-US" smtClean="0"/>
              <a:pPr/>
              <a:t>2</a:t>
            </a:fld>
            <a:endParaRPr lang="en-US"/>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Prologue and epilogue instructions</a:t>
            </a:r>
          </a:p>
        </p:txBody>
      </p:sp>
      <p:sp>
        <p:nvSpPr>
          <p:cNvPr id="3" name="Content Placeholder 2"/>
          <p:cNvSpPr>
            <a:spLocks noGrp="1"/>
          </p:cNvSpPr>
          <p:nvPr>
            <p:ph idx="1"/>
          </p:nvPr>
        </p:nvSpPr>
        <p:spPr>
          <a:xfrm>
            <a:off x="152400" y="495301"/>
            <a:ext cx="8991600" cy="457199"/>
          </a:xfrm>
        </p:spPr>
        <p:txBody>
          <a:bodyPr/>
          <a:lstStyle/>
          <a:p>
            <a:r>
              <a:rPr lang="en-US" dirty="0"/>
              <a:t>x86 has the </a:t>
            </a:r>
            <a:r>
              <a:rPr lang="en-US" b="1" dirty="0"/>
              <a:t>enter </a:t>
            </a:r>
            <a:r>
              <a:rPr lang="en-US" dirty="0"/>
              <a:t>and </a:t>
            </a:r>
            <a:r>
              <a:rPr lang="en-US" b="1" dirty="0"/>
              <a:t>leave</a:t>
            </a:r>
            <a:r>
              <a:rPr lang="en-US" dirty="0"/>
              <a:t> instructions as shortcuts for these.</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20</a:t>
            </a:fld>
            <a:endParaRPr lang="en-US"/>
          </a:p>
        </p:txBody>
      </p:sp>
      <p:sp>
        <p:nvSpPr>
          <p:cNvPr id="13" name="TextBox 12"/>
          <p:cNvSpPr txBox="1"/>
          <p:nvPr/>
        </p:nvSpPr>
        <p:spPr>
          <a:xfrm>
            <a:off x="4669480" y="2247900"/>
            <a:ext cx="2950520" cy="830997"/>
          </a:xfrm>
          <a:prstGeom prst="rect">
            <a:avLst/>
          </a:prstGeom>
          <a:noFill/>
        </p:spPr>
        <p:txBody>
          <a:bodyPr wrap="square" rtlCol="0">
            <a:spAutoFit/>
          </a:bodyPr>
          <a:lstStyle/>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rsp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rbp</a:t>
            </a:r>
            <a:endParaRPr lang="en-US" sz="2400" b="1" dirty="0">
              <a:latin typeface="Consolas" pitchFamily="49" charset="0"/>
              <a:cs typeface="Consolas" pitchFamily="49" charset="0"/>
            </a:endParaRPr>
          </a:p>
          <a:p>
            <a:r>
              <a:rPr lang="en-US" sz="2400" b="1" dirty="0">
                <a:solidFill>
                  <a:srgbClr val="FF0000"/>
                </a:solidFill>
                <a:latin typeface="Consolas" pitchFamily="49" charset="0"/>
                <a:cs typeface="Consolas" pitchFamily="49" charset="0"/>
              </a:rPr>
              <a:t>pop  </a:t>
            </a:r>
            <a:r>
              <a:rPr lang="en-US" sz="2400" b="1" dirty="0" err="1">
                <a:latin typeface="Consolas" pitchFamily="49" charset="0"/>
                <a:cs typeface="Consolas" pitchFamily="49" charset="0"/>
              </a:rPr>
              <a:t>rbp</a:t>
            </a:r>
            <a:endParaRPr lang="en-US" sz="2400" b="1" dirty="0">
              <a:solidFill>
                <a:srgbClr val="FF0000"/>
              </a:solidFill>
              <a:latin typeface="Consolas" pitchFamily="49" charset="0"/>
              <a:cs typeface="Consolas" pitchFamily="49" charset="0"/>
            </a:endParaRPr>
          </a:p>
        </p:txBody>
      </p:sp>
      <p:sp>
        <p:nvSpPr>
          <p:cNvPr id="15" name="TextBox 14"/>
          <p:cNvSpPr txBox="1"/>
          <p:nvPr/>
        </p:nvSpPr>
        <p:spPr>
          <a:xfrm>
            <a:off x="1831019" y="1492378"/>
            <a:ext cx="1146208" cy="461665"/>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enter</a:t>
            </a:r>
          </a:p>
        </p:txBody>
      </p:sp>
      <p:sp>
        <p:nvSpPr>
          <p:cNvPr id="16" name="TextBox 15"/>
          <p:cNvSpPr txBox="1"/>
          <p:nvPr/>
        </p:nvSpPr>
        <p:spPr>
          <a:xfrm>
            <a:off x="4669480" y="1241398"/>
            <a:ext cx="2716306" cy="830997"/>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push </a:t>
            </a:r>
            <a:r>
              <a:rPr lang="en-US" sz="2400" b="1" dirty="0" err="1">
                <a:latin typeface="Consolas" pitchFamily="49" charset="0"/>
                <a:cs typeface="Consolas" pitchFamily="49" charset="0"/>
              </a:rPr>
              <a:t>rbp</a:t>
            </a:r>
            <a:endParaRPr lang="en-US" sz="2400" b="1" dirty="0">
              <a:solidFill>
                <a:srgbClr val="FF0000"/>
              </a:solidFill>
              <a:latin typeface="Consolas" pitchFamily="49" charset="0"/>
              <a:cs typeface="Consolas" pitchFamily="49" charset="0"/>
            </a:endParaRPr>
          </a:p>
          <a:p>
            <a:r>
              <a:rPr lang="en-US" sz="2400" b="1" dirty="0" err="1">
                <a:solidFill>
                  <a:srgbClr val="FF0000"/>
                </a:solidFill>
                <a:latin typeface="Consolas" pitchFamily="49" charset="0"/>
                <a:cs typeface="Consolas" pitchFamily="49" charset="0"/>
              </a:rPr>
              <a:t>mov</a:t>
            </a:r>
            <a:r>
              <a:rPr lang="en-US" sz="2400" b="1" dirty="0">
                <a:solidFill>
                  <a:srgbClr val="FF0000"/>
                </a:solidFill>
                <a:latin typeface="Consolas" pitchFamily="49" charset="0"/>
                <a:cs typeface="Consolas" pitchFamily="49" charset="0"/>
              </a:rPr>
              <a:t>  </a:t>
            </a:r>
            <a:r>
              <a:rPr lang="en-US" sz="2400" b="1" dirty="0" err="1">
                <a:latin typeface="Consolas" pitchFamily="49" charset="0"/>
                <a:cs typeface="Consolas" pitchFamily="49" charset="0"/>
              </a:rPr>
              <a:t>rbp</a:t>
            </a:r>
            <a:r>
              <a:rPr lang="en-US" sz="2400" b="1" dirty="0">
                <a:latin typeface="Consolas" pitchFamily="49" charset="0"/>
                <a:cs typeface="Consolas" pitchFamily="49" charset="0"/>
              </a:rPr>
              <a:t>, </a:t>
            </a:r>
            <a:r>
              <a:rPr lang="en-US" sz="2400" b="1" dirty="0" err="1">
                <a:latin typeface="Consolas" pitchFamily="49" charset="0"/>
                <a:cs typeface="Consolas" pitchFamily="49" charset="0"/>
              </a:rPr>
              <a:t>rsp</a:t>
            </a:r>
            <a:endParaRPr lang="en-US" sz="2400" b="1" dirty="0">
              <a:latin typeface="Consolas" pitchFamily="49" charset="0"/>
              <a:cs typeface="Consolas" pitchFamily="49" charset="0"/>
            </a:endParaRPr>
          </a:p>
        </p:txBody>
      </p:sp>
      <p:sp>
        <p:nvSpPr>
          <p:cNvPr id="17" name="TextBox 16"/>
          <p:cNvSpPr txBox="1"/>
          <p:nvPr/>
        </p:nvSpPr>
        <p:spPr>
          <a:xfrm>
            <a:off x="1836633" y="2498880"/>
            <a:ext cx="1146208" cy="461665"/>
          </a:xfrm>
          <a:prstGeom prst="rect">
            <a:avLst/>
          </a:prstGeom>
          <a:noFill/>
        </p:spPr>
        <p:txBody>
          <a:bodyPr wrap="square" rtlCol="0">
            <a:spAutoFit/>
          </a:bodyPr>
          <a:lstStyle/>
          <a:p>
            <a:r>
              <a:rPr lang="en-US" sz="2400" b="1" dirty="0">
                <a:solidFill>
                  <a:srgbClr val="FF0000"/>
                </a:solidFill>
                <a:latin typeface="Consolas" pitchFamily="49" charset="0"/>
                <a:cs typeface="Consolas" pitchFamily="49" charset="0"/>
              </a:rPr>
              <a:t>leave</a:t>
            </a:r>
          </a:p>
        </p:txBody>
      </p:sp>
      <p:sp>
        <p:nvSpPr>
          <p:cNvPr id="8" name="Right Arrow 7"/>
          <p:cNvSpPr/>
          <p:nvPr/>
        </p:nvSpPr>
        <p:spPr>
          <a:xfrm>
            <a:off x="2977227" y="1409700"/>
            <a:ext cx="1692253" cy="544343"/>
          </a:xfrm>
          <a:prstGeom prst="rightArrow">
            <a:avLst>
              <a:gd name="adj1" fmla="val 64146"/>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is the same as</a:t>
            </a:r>
          </a:p>
        </p:txBody>
      </p:sp>
      <p:sp>
        <p:nvSpPr>
          <p:cNvPr id="20" name="Right Arrow 19"/>
          <p:cNvSpPr/>
          <p:nvPr/>
        </p:nvSpPr>
        <p:spPr>
          <a:xfrm>
            <a:off x="2977227" y="2457540"/>
            <a:ext cx="1692253" cy="544343"/>
          </a:xfrm>
          <a:prstGeom prst="rightArrow">
            <a:avLst>
              <a:gd name="adj1" fmla="val 64146"/>
              <a:gd name="adj2" fmla="val 5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is the same as</a:t>
            </a:r>
          </a:p>
        </p:txBody>
      </p:sp>
      <p:sp>
        <p:nvSpPr>
          <p:cNvPr id="21" name="TextBox 20"/>
          <p:cNvSpPr txBox="1"/>
          <p:nvPr/>
        </p:nvSpPr>
        <p:spPr>
          <a:xfrm>
            <a:off x="1447800" y="3365255"/>
            <a:ext cx="6172200" cy="800219"/>
          </a:xfrm>
          <a:prstGeom prst="rect">
            <a:avLst/>
          </a:prstGeom>
          <a:noFill/>
        </p:spPr>
        <p:txBody>
          <a:bodyPr wrap="square" rtlCol="0">
            <a:spAutoFit/>
          </a:bodyPr>
          <a:lstStyle/>
          <a:p>
            <a:pPr algn="ctr"/>
            <a:r>
              <a:rPr lang="en-US" sz="2200" dirty="0" err="1"/>
              <a:t>gcc</a:t>
            </a:r>
            <a:r>
              <a:rPr lang="en-US" sz="2200" dirty="0"/>
              <a:t> sometimes uses these and sometimes doesn't</a:t>
            </a:r>
            <a:r>
              <a:rPr lang="mr-IN" sz="2200" dirty="0"/>
              <a:t>…</a:t>
            </a:r>
            <a:r>
              <a:rPr lang="en-US" sz="2200" dirty="0"/>
              <a:t> and I have no idea why </a:t>
            </a:r>
            <a:r>
              <a:rPr lang="en-US" altLang="ja-JP" sz="2400" dirty="0"/>
              <a:t>¯\_(</a:t>
            </a:r>
            <a:r>
              <a:rPr lang="ja-JP" altLang="en-US" sz="2400" dirty="0"/>
              <a:t>ツ</a:t>
            </a:r>
            <a:r>
              <a:rPr lang="en-US" altLang="ja-JP" sz="2400" dirty="0"/>
              <a:t>)_/¯</a:t>
            </a:r>
            <a:endParaRPr lang="en-US" sz="2400" dirty="0"/>
          </a:p>
        </p:txBody>
      </p:sp>
    </p:spTree>
    <p:extLst>
      <p:ext uri="{BB962C8B-B14F-4D97-AF65-F5344CB8AC3E}">
        <p14:creationId xmlns:p14="http://schemas.microsoft.com/office/powerpoint/2010/main" val="204960807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5" grpId="0"/>
      <p:bldP spid="16" grpId="0"/>
      <p:bldP spid="17" grpId="0"/>
      <p:bldP spid="8" grpId="0" animBg="1"/>
      <p:bldP spid="20" grpId="0" animBg="1"/>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Peeking under the hood</a:t>
            </a:r>
          </a:p>
        </p:txBody>
      </p:sp>
      <p:sp>
        <p:nvSpPr>
          <p:cNvPr id="3" name="Content Placeholder 2"/>
          <p:cNvSpPr>
            <a:spLocks noGrp="1"/>
          </p:cNvSpPr>
          <p:nvPr>
            <p:ph idx="1"/>
          </p:nvPr>
        </p:nvSpPr>
        <p:spPr/>
        <p:txBody>
          <a:bodyPr/>
          <a:lstStyle/>
          <a:p>
            <a:r>
              <a:rPr lang="en-US" dirty="0"/>
              <a:t>let's compile </a:t>
            </a:r>
            <a:r>
              <a:rPr lang="en-US" b="1" dirty="0">
                <a:latin typeface="Consolas" panose="020B0609020204030204" pitchFamily="49" charset="0"/>
                <a:cs typeface="Consolas" panose="020B0609020204030204" pitchFamily="49" charset="0"/>
              </a:rPr>
              <a:t>14_asm_test.c</a:t>
            </a:r>
            <a:r>
              <a:rPr lang="en-US" b="1" dirty="0"/>
              <a:t> </a:t>
            </a:r>
            <a:r>
              <a:rPr lang="en-US" dirty="0"/>
              <a:t>with </a:t>
            </a:r>
            <a:r>
              <a:rPr lang="en-US" b="1" dirty="0">
                <a:latin typeface="Consolas" panose="020B0609020204030204" pitchFamily="49" charset="0"/>
                <a:cs typeface="Consolas" panose="020B0609020204030204" pitchFamily="49" charset="0"/>
              </a:rPr>
              <a:t>-g -</a:t>
            </a:r>
            <a:r>
              <a:rPr lang="en-US" b="1" dirty="0" err="1">
                <a:latin typeface="Consolas" panose="020B0609020204030204" pitchFamily="49" charset="0"/>
                <a:cs typeface="Consolas" panose="020B0609020204030204" pitchFamily="49" charset="0"/>
              </a:rPr>
              <a:t>mno</a:t>
            </a:r>
            <a:r>
              <a:rPr lang="en-US" b="1" dirty="0">
                <a:latin typeface="Consolas" panose="020B0609020204030204" pitchFamily="49" charset="0"/>
                <a:cs typeface="Consolas" panose="020B0609020204030204" pitchFamily="49" charset="0"/>
              </a:rPr>
              <a:t>-red-zone</a:t>
            </a:r>
            <a:endParaRPr lang="en-US" b="1" dirty="0"/>
          </a:p>
          <a:p>
            <a:r>
              <a:rPr lang="en-US" dirty="0"/>
              <a:t>now we can run it in </a:t>
            </a:r>
            <a:r>
              <a:rPr lang="en-US" dirty="0" err="1"/>
              <a:t>gdb</a:t>
            </a:r>
            <a:r>
              <a:rPr lang="en-US" dirty="0"/>
              <a:t> and disassemble </a:t>
            </a:r>
            <a:r>
              <a:rPr lang="en-US" b="1" dirty="0"/>
              <a:t>main:</a:t>
            </a:r>
            <a:endParaRPr lang="en-US" dirty="0"/>
          </a:p>
          <a:p>
            <a:pPr lvl="1"/>
            <a:r>
              <a:rPr lang="en-US" b="1" dirty="0" err="1">
                <a:latin typeface="Consolas" charset="0"/>
                <a:ea typeface="Consolas" charset="0"/>
                <a:cs typeface="Consolas" charset="0"/>
              </a:rPr>
              <a:t>gdb</a:t>
            </a:r>
            <a:r>
              <a:rPr lang="en-US" b="1" dirty="0">
                <a:latin typeface="Consolas" charset="0"/>
                <a:ea typeface="Consolas" charset="0"/>
                <a:cs typeface="Consolas" charset="0"/>
              </a:rPr>
              <a:t> 14_asm_test</a:t>
            </a:r>
          </a:p>
          <a:p>
            <a:pPr lvl="1"/>
            <a:r>
              <a:rPr lang="en-US" b="1" dirty="0" err="1">
                <a:latin typeface="Consolas" charset="0"/>
                <a:ea typeface="Consolas" charset="0"/>
                <a:cs typeface="Consolas" charset="0"/>
              </a:rPr>
              <a:t>disas</a:t>
            </a:r>
            <a:r>
              <a:rPr lang="en-US" b="1" dirty="0">
                <a:latin typeface="Consolas" charset="0"/>
                <a:ea typeface="Consolas" charset="0"/>
                <a:cs typeface="Consolas" charset="0"/>
              </a:rPr>
              <a:t> main</a:t>
            </a:r>
          </a:p>
          <a:p>
            <a:r>
              <a:rPr lang="en-US" dirty="0"/>
              <a:t>oh god. oh no. </a:t>
            </a:r>
            <a:r>
              <a:rPr lang="en-US" dirty="0" err="1"/>
              <a:t>oH</a:t>
            </a:r>
            <a:r>
              <a:rPr lang="en-US" dirty="0"/>
              <a:t> GOD this looks horrible</a:t>
            </a:r>
          </a:p>
          <a:p>
            <a:r>
              <a:rPr lang="en-US" dirty="0"/>
              <a:t>x86 has </a:t>
            </a:r>
            <a:r>
              <a:rPr lang="en-US" b="1" dirty="0"/>
              <a:t>two ways of writing assembly</a:t>
            </a:r>
          </a:p>
          <a:p>
            <a:pPr lvl="1"/>
            <a:r>
              <a:rPr lang="en-US" sz="1400" dirty="0"/>
              <a:t>cause, like, </a:t>
            </a:r>
            <a:r>
              <a:rPr lang="en-US" sz="1400" i="1" dirty="0"/>
              <a:t>of course it does</a:t>
            </a:r>
          </a:p>
          <a:p>
            <a:r>
              <a:rPr lang="en-US" dirty="0"/>
              <a:t>the GNU tools default to </a:t>
            </a:r>
            <a:r>
              <a:rPr lang="en-US" b="1" dirty="0"/>
              <a:t>AT&amp;T</a:t>
            </a:r>
          </a:p>
          <a:p>
            <a:pPr marL="258605" lvl="1" indent="0">
              <a:buNone/>
            </a:pPr>
            <a:r>
              <a:rPr lang="en-US" b="1" dirty="0">
                <a:latin typeface="Consolas" charset="0"/>
                <a:ea typeface="Consolas" charset="0"/>
                <a:cs typeface="Consolas" charset="0"/>
              </a:rPr>
              <a:t>	</a:t>
            </a:r>
            <a:r>
              <a:rPr lang="mr-IN" sz="2800" b="1" dirty="0" err="1">
                <a:solidFill>
                  <a:srgbClr val="FF0000"/>
                </a:solidFill>
                <a:latin typeface="Consolas" charset="0"/>
                <a:ea typeface="Consolas" charset="0"/>
                <a:cs typeface="Consolas" charset="0"/>
              </a:rPr>
              <a:t>mov</a:t>
            </a:r>
            <a:r>
              <a:rPr lang="en-US" sz="2800" b="1" dirty="0">
                <a:solidFill>
                  <a:srgbClr val="FF0000"/>
                </a:solidFill>
                <a:latin typeface="Consolas" charset="0"/>
                <a:ea typeface="Consolas" charset="0"/>
                <a:cs typeface="Consolas" charset="0"/>
              </a:rPr>
              <a:t> </a:t>
            </a:r>
            <a:r>
              <a:rPr lang="mr-IN" sz="2800" b="1" dirty="0">
                <a:latin typeface="Consolas" charset="0"/>
                <a:ea typeface="Consolas" charset="0"/>
                <a:cs typeface="Consolas" charset="0"/>
              </a:rPr>
              <a:t>$</a:t>
            </a:r>
            <a:r>
              <a:rPr lang="mr-IN" sz="2800" b="1" dirty="0">
                <a:solidFill>
                  <a:schemeClr val="accent3">
                    <a:lumMod val="75000"/>
                  </a:schemeClr>
                </a:solidFill>
                <a:latin typeface="Consolas" charset="0"/>
                <a:ea typeface="Consolas" charset="0"/>
                <a:cs typeface="Consolas" charset="0"/>
              </a:rPr>
              <a:t>0x3</a:t>
            </a:r>
            <a:r>
              <a:rPr lang="mr-IN" sz="2800" b="1" dirty="0">
                <a:latin typeface="Consolas" charset="0"/>
                <a:ea typeface="Consolas" charset="0"/>
                <a:cs typeface="Consolas" charset="0"/>
              </a:rPr>
              <a:t>,</a:t>
            </a:r>
            <a:r>
              <a:rPr lang="en-US" sz="2800" b="1" dirty="0">
                <a:latin typeface="Consolas" charset="0"/>
                <a:ea typeface="Consolas" charset="0"/>
                <a:cs typeface="Consolas" charset="0"/>
              </a:rPr>
              <a:t> </a:t>
            </a:r>
            <a:r>
              <a:rPr lang="mr-IN" sz="2800" b="1" dirty="0">
                <a:solidFill>
                  <a:schemeClr val="accent3">
                    <a:lumMod val="75000"/>
                  </a:schemeClr>
                </a:solidFill>
                <a:latin typeface="Consolas" charset="0"/>
                <a:ea typeface="Consolas" charset="0"/>
                <a:cs typeface="Consolas" charset="0"/>
              </a:rPr>
              <a:t>0x8</a:t>
            </a:r>
            <a:r>
              <a:rPr lang="mr-IN" sz="2800" b="1" dirty="0">
                <a:latin typeface="Consolas" charset="0"/>
                <a:ea typeface="Consolas" charset="0"/>
                <a:cs typeface="Consolas" charset="0"/>
              </a:rPr>
              <a:t>(%</a:t>
            </a:r>
            <a:r>
              <a:rPr lang="en-US" sz="2800" b="1" dirty="0">
                <a:latin typeface="Consolas" charset="0"/>
                <a:ea typeface="Consolas" charset="0"/>
                <a:cs typeface="Consolas" charset="0"/>
              </a:rPr>
              <a:t>r</a:t>
            </a:r>
            <a:r>
              <a:rPr lang="mr-IN" sz="2800" b="1" dirty="0" err="1">
                <a:latin typeface="Consolas" charset="0"/>
                <a:ea typeface="Consolas" charset="0"/>
                <a:cs typeface="Consolas" charset="0"/>
              </a:rPr>
              <a:t>sp</a:t>
            </a:r>
            <a:r>
              <a:rPr lang="mr-IN" sz="2800" b="1" dirty="0">
                <a:latin typeface="Consolas" charset="0"/>
                <a:ea typeface="Consolas" charset="0"/>
                <a:cs typeface="Consolas" charset="0"/>
              </a:rPr>
              <a:t>)</a:t>
            </a:r>
            <a:endParaRPr lang="en-US" sz="2800" b="1" dirty="0">
              <a:latin typeface="Consolas" charset="0"/>
              <a:ea typeface="Consolas" charset="0"/>
              <a:cs typeface="Consolas" charset="0"/>
            </a:endParaRPr>
          </a:p>
          <a:p>
            <a:r>
              <a:rPr lang="en-US" dirty="0"/>
              <a:t>the Much Better One is</a:t>
            </a:r>
            <a:r>
              <a:rPr lang="mr-IN" dirty="0"/>
              <a:t>…</a:t>
            </a:r>
            <a:r>
              <a:rPr lang="en-US" dirty="0"/>
              <a:t> INTEL SYNTAX</a:t>
            </a:r>
          </a:p>
          <a:p>
            <a:pPr marL="258605" lvl="1" indent="0">
              <a:buNone/>
            </a:pPr>
            <a:r>
              <a:rPr lang="en-US" b="1" dirty="0">
                <a:latin typeface="Consolas" charset="0"/>
                <a:ea typeface="Consolas" charset="0"/>
                <a:cs typeface="Consolas" charset="0"/>
              </a:rPr>
              <a:t>	</a:t>
            </a:r>
            <a:r>
              <a:rPr lang="en-US" sz="2800" b="1" dirty="0" err="1">
                <a:solidFill>
                  <a:srgbClr val="FF0000"/>
                </a:solidFill>
                <a:latin typeface="Consolas" charset="0"/>
                <a:ea typeface="Consolas" charset="0"/>
                <a:cs typeface="Consolas" charset="0"/>
              </a:rPr>
              <a:t>mov</a:t>
            </a:r>
            <a:r>
              <a:rPr lang="en-US" sz="2800" b="1" dirty="0">
                <a:solidFill>
                  <a:srgbClr val="FF0000"/>
                </a:solidFill>
                <a:latin typeface="Consolas" charset="0"/>
                <a:ea typeface="Consolas" charset="0"/>
                <a:cs typeface="Consolas" charset="0"/>
              </a:rPr>
              <a:t> </a:t>
            </a:r>
            <a:r>
              <a:rPr lang="en-US" sz="2800" b="1" dirty="0">
                <a:latin typeface="Consolas" charset="0"/>
                <a:ea typeface="Consolas" charset="0"/>
                <a:cs typeface="Consolas" charset="0"/>
              </a:rPr>
              <a:t>[rsp+</a:t>
            </a:r>
            <a:r>
              <a:rPr lang="en-US" sz="2800" b="1" dirty="0">
                <a:solidFill>
                  <a:schemeClr val="accent3">
                    <a:lumMod val="75000"/>
                  </a:schemeClr>
                </a:solidFill>
                <a:latin typeface="Consolas" charset="0"/>
                <a:ea typeface="Consolas" charset="0"/>
                <a:cs typeface="Consolas" charset="0"/>
              </a:rPr>
              <a:t>0x8</a:t>
            </a:r>
            <a:r>
              <a:rPr lang="en-US" sz="2800" b="1" dirty="0">
                <a:latin typeface="Consolas" charset="0"/>
                <a:ea typeface="Consolas" charset="0"/>
                <a:cs typeface="Consolas" charset="0"/>
              </a:rPr>
              <a:t>], </a:t>
            </a:r>
            <a:r>
              <a:rPr lang="en-US" sz="2800" b="1" dirty="0">
                <a:solidFill>
                  <a:schemeClr val="accent3">
                    <a:lumMod val="75000"/>
                  </a:schemeClr>
                </a:solidFill>
                <a:latin typeface="Consolas" charset="0"/>
                <a:ea typeface="Consolas" charset="0"/>
                <a:cs typeface="Consolas" charset="0"/>
              </a:rPr>
              <a:t>0x3</a:t>
            </a:r>
          </a:p>
          <a:p>
            <a:r>
              <a:rPr lang="en-US" b="1" dirty="0" err="1"/>
              <a:t>gdb</a:t>
            </a:r>
            <a:r>
              <a:rPr lang="en-US" dirty="0"/>
              <a:t> can switch between them with </a:t>
            </a:r>
            <a:r>
              <a:rPr lang="en-US" b="1" dirty="0"/>
              <a:t>set disassembly-flavor intel</a:t>
            </a:r>
          </a:p>
          <a:p>
            <a:pPr lvl="1"/>
            <a:r>
              <a:rPr lang="en-US" sz="1800" dirty="0"/>
              <a:t>(this can be set permanently with a </a:t>
            </a:r>
            <a:r>
              <a:rPr lang="en-US" sz="1800" dirty="0" err="1"/>
              <a:t>gdb</a:t>
            </a:r>
            <a:r>
              <a:rPr lang="en-US" sz="1800" dirty="0"/>
              <a:t> preferences file)</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21</a:t>
            </a:fld>
            <a:endParaRPr lang="en-US"/>
          </a:p>
        </p:txBody>
      </p:sp>
    </p:spTree>
    <p:extLst>
      <p:ext uri="{BB962C8B-B14F-4D97-AF65-F5344CB8AC3E}">
        <p14:creationId xmlns:p14="http://schemas.microsoft.com/office/powerpoint/2010/main" val="420257185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153400" cy="495300"/>
          </a:xfrm>
        </p:spPr>
        <p:txBody>
          <a:bodyPr/>
          <a:lstStyle/>
          <a:p>
            <a:r>
              <a:rPr lang="en-US" dirty="0"/>
              <a:t>Peeking under the </a:t>
            </a:r>
            <a:r>
              <a:rPr lang="en-US" sz="1800" dirty="0"/>
              <a:t>much-easier-to-read </a:t>
            </a:r>
            <a:r>
              <a:rPr lang="en-US" dirty="0"/>
              <a:t>hood</a:t>
            </a:r>
          </a:p>
        </p:txBody>
      </p:sp>
      <p:sp>
        <p:nvSpPr>
          <p:cNvPr id="3" name="Content Placeholder 2"/>
          <p:cNvSpPr>
            <a:spLocks noGrp="1"/>
          </p:cNvSpPr>
          <p:nvPr>
            <p:ph idx="1"/>
          </p:nvPr>
        </p:nvSpPr>
        <p:spPr/>
        <p:txBody>
          <a:bodyPr/>
          <a:lstStyle/>
          <a:p>
            <a:r>
              <a:rPr lang="en-US" i="1" dirty="0"/>
              <a:t>now </a:t>
            </a:r>
            <a:r>
              <a:rPr lang="en-US" dirty="0"/>
              <a:t>let's see how </a:t>
            </a:r>
            <a:r>
              <a:rPr lang="en-US" b="1" dirty="0"/>
              <a:t>main </a:t>
            </a:r>
            <a:r>
              <a:rPr lang="en-US" dirty="0"/>
              <a:t>calls </a:t>
            </a:r>
            <a:r>
              <a:rPr lang="en-US" b="1" dirty="0"/>
              <a:t>f </a:t>
            </a:r>
            <a:r>
              <a:rPr lang="en-US" dirty="0"/>
              <a:t>with </a:t>
            </a:r>
            <a:r>
              <a:rPr lang="en-US" b="1" dirty="0" err="1"/>
              <a:t>disas</a:t>
            </a:r>
            <a:r>
              <a:rPr lang="en-US" b="1" dirty="0"/>
              <a:t> /m main</a:t>
            </a:r>
            <a:endParaRPr lang="en-US" dirty="0"/>
          </a:p>
          <a:p>
            <a:pPr lvl="1"/>
            <a:r>
              <a:rPr lang="en-US" b="1" dirty="0"/>
              <a:t>/m</a:t>
            </a:r>
            <a:r>
              <a:rPr lang="en-US" dirty="0"/>
              <a:t> shows the C source if it's available</a:t>
            </a:r>
          </a:p>
          <a:p>
            <a:r>
              <a:rPr lang="en-US" dirty="0"/>
              <a:t>some notes:</a:t>
            </a:r>
          </a:p>
          <a:p>
            <a:pPr lvl="1"/>
            <a:r>
              <a:rPr lang="en-US" b="1" dirty="0"/>
              <a:t>endbr64 </a:t>
            </a:r>
            <a:r>
              <a:rPr lang="en-US" dirty="0"/>
              <a:t>is a security feature. not getting into it</a:t>
            </a:r>
          </a:p>
          <a:p>
            <a:pPr lvl="1"/>
            <a:r>
              <a:rPr lang="en-US" dirty="0"/>
              <a:t>look, we’re using </a:t>
            </a:r>
            <a:r>
              <a:rPr lang="en-US" b="1" dirty="0" err="1"/>
              <a:t>esi</a:t>
            </a:r>
            <a:r>
              <a:rPr lang="en-US" dirty="0"/>
              <a:t>, </a:t>
            </a:r>
            <a:r>
              <a:rPr lang="en-US" b="1" dirty="0" err="1"/>
              <a:t>edi</a:t>
            </a:r>
            <a:r>
              <a:rPr lang="en-US" dirty="0"/>
              <a:t> etc.! it’s cause we used </a:t>
            </a:r>
            <a:r>
              <a:rPr lang="en-US" b="1" dirty="0" err="1"/>
              <a:t>int</a:t>
            </a:r>
            <a:r>
              <a:rPr lang="en-US" b="1" dirty="0"/>
              <a:t> – 32 bits.</a:t>
            </a:r>
            <a:endParaRPr lang="en-US" dirty="0"/>
          </a:p>
          <a:p>
            <a:pPr lvl="1"/>
            <a:r>
              <a:rPr lang="en-US" b="1" dirty="0"/>
              <a:t>DWORD PTR </a:t>
            </a:r>
            <a:r>
              <a:rPr lang="en-US" dirty="0"/>
              <a:t>just says "this is a 32-bit load/store”</a:t>
            </a:r>
          </a:p>
          <a:p>
            <a:pPr lvl="2"/>
            <a:r>
              <a:rPr lang="en-US" dirty="0"/>
              <a:t>64-bit would be indicated with </a:t>
            </a:r>
            <a:r>
              <a:rPr lang="en-US" b="1" dirty="0"/>
              <a:t>QWORD PTR.</a:t>
            </a:r>
          </a:p>
          <a:p>
            <a:pPr lvl="1"/>
            <a:r>
              <a:rPr lang="en-US" dirty="0"/>
              <a:t>apparently </a:t>
            </a:r>
            <a:r>
              <a:rPr lang="en-US" b="1" dirty="0"/>
              <a:t>x</a:t>
            </a:r>
            <a:r>
              <a:rPr lang="en-US" dirty="0"/>
              <a:t> is on the stack at </a:t>
            </a:r>
            <a:r>
              <a:rPr lang="en-US" b="1" dirty="0"/>
              <a:t>rbp-4</a:t>
            </a:r>
          </a:p>
          <a:p>
            <a:pPr lvl="1"/>
            <a:r>
              <a:rPr lang="en-US" dirty="0"/>
              <a:t>what register does the return value come out in?</a:t>
            </a:r>
          </a:p>
          <a:p>
            <a:r>
              <a:rPr lang="en-US" dirty="0"/>
              <a:t>let's look inside </a:t>
            </a:r>
            <a:r>
              <a:rPr lang="en-US" b="1" dirty="0"/>
              <a:t>f</a:t>
            </a:r>
            <a:r>
              <a:rPr lang="en-US" dirty="0"/>
              <a:t> to see how it computes its return value</a:t>
            </a:r>
          </a:p>
          <a:p>
            <a:pPr lvl="1"/>
            <a:r>
              <a:rPr lang="en-US" dirty="0"/>
              <a:t>when it accesses the locals, it uses </a:t>
            </a:r>
            <a:r>
              <a:rPr lang="en-US" b="1" dirty="0"/>
              <a:t>[</a:t>
            </a:r>
            <a:r>
              <a:rPr lang="en-US" b="1" dirty="0" err="1"/>
              <a:t>rbp</a:t>
            </a:r>
            <a:r>
              <a:rPr lang="en-US" b="1" dirty="0"/>
              <a:t>-offs]</a:t>
            </a:r>
          </a:p>
          <a:p>
            <a:r>
              <a:rPr lang="en-US" b="1" dirty="0"/>
              <a:t>g</a:t>
            </a:r>
            <a:r>
              <a:rPr lang="en-US" dirty="0"/>
              <a:t> has some control flow (an if-else)!</a:t>
            </a:r>
          </a:p>
          <a:p>
            <a:r>
              <a:rPr lang="en-US" dirty="0"/>
              <a:t>let’s try compiling with </a:t>
            </a:r>
            <a:r>
              <a:rPr lang="en-US" b="1" dirty="0">
                <a:latin typeface="Consolas" panose="020B0609020204030204" pitchFamily="49" charset="0"/>
                <a:cs typeface="Consolas" panose="020B0609020204030204" pitchFamily="49" charset="0"/>
              </a:rPr>
              <a:t>-O1</a:t>
            </a:r>
            <a:r>
              <a:rPr lang="en-US" dirty="0"/>
              <a:t> and see what changes</a:t>
            </a:r>
          </a:p>
          <a:p>
            <a:r>
              <a:rPr lang="en-US" dirty="0"/>
              <a:t>what about compiling with </a:t>
            </a:r>
            <a:r>
              <a:rPr lang="en-US" b="1" dirty="0">
                <a:latin typeface="Consolas" panose="020B0609020204030204" pitchFamily="49" charset="0"/>
                <a:cs typeface="Consolas" panose="020B0609020204030204" pitchFamily="49" charset="0"/>
              </a:rPr>
              <a:t>-</a:t>
            </a:r>
            <a:r>
              <a:rPr lang="en-US" b="1" dirty="0" err="1">
                <a:latin typeface="Consolas" panose="020B0609020204030204" pitchFamily="49" charset="0"/>
                <a:cs typeface="Consolas" panose="020B0609020204030204" pitchFamily="49" charset="0"/>
              </a:rPr>
              <a:t>fomit</a:t>
            </a:r>
            <a:r>
              <a:rPr lang="en-US" b="1" dirty="0">
                <a:latin typeface="Consolas" panose="020B0609020204030204" pitchFamily="49" charset="0"/>
                <a:cs typeface="Consolas" panose="020B0609020204030204" pitchFamily="49" charset="0"/>
              </a:rPr>
              <a:t>-frame-pointer</a:t>
            </a:r>
            <a:r>
              <a:rPr lang="en-US" dirty="0"/>
              <a:t>?</a:t>
            </a:r>
          </a:p>
        </p:txBody>
      </p:sp>
      <p:sp>
        <p:nvSpPr>
          <p:cNvPr id="5" name="Footer Placeholder 4"/>
          <p:cNvSpPr>
            <a:spLocks noGrp="1"/>
          </p:cNvSpPr>
          <p:nvPr>
            <p:ph type="ftr" sz="quarter" idx="11"/>
          </p:nvPr>
        </p:nvSpPr>
        <p:spPr/>
        <p:txBody>
          <a:bodyPr/>
          <a:lstStyle/>
          <a:p>
            <a:r>
              <a:rPr lang="cs-CZ"/>
              <a:t>CS449</a:t>
            </a:r>
            <a:endParaRPr lang="en-US"/>
          </a:p>
        </p:txBody>
      </p:sp>
      <p:sp>
        <p:nvSpPr>
          <p:cNvPr id="6" name="Slide Number Placeholder 5"/>
          <p:cNvSpPr>
            <a:spLocks noGrp="1"/>
          </p:cNvSpPr>
          <p:nvPr>
            <p:ph type="sldNum" sz="quarter" idx="12"/>
          </p:nvPr>
        </p:nvSpPr>
        <p:spPr/>
        <p:txBody>
          <a:bodyPr/>
          <a:lstStyle/>
          <a:p>
            <a:fld id="{3552B95B-556F-44BD-91A5-D80C1B9E2BB3}" type="slidenum">
              <a:rPr lang="en-US" smtClean="0"/>
              <a:pPr/>
              <a:t>22</a:t>
            </a:fld>
            <a:endParaRPr lang="en-US"/>
          </a:p>
        </p:txBody>
      </p:sp>
    </p:spTree>
    <p:extLst>
      <p:ext uri="{BB962C8B-B14F-4D97-AF65-F5344CB8AC3E}">
        <p14:creationId xmlns:p14="http://schemas.microsoft.com/office/powerpoint/2010/main" val="371448269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Recapping:</a:t>
            </a:r>
          </a:p>
        </p:txBody>
      </p:sp>
      <p:sp>
        <p:nvSpPr>
          <p:cNvPr id="3" name="Content Placeholder 2"/>
          <p:cNvSpPr>
            <a:spLocks noGrp="1"/>
          </p:cNvSpPr>
          <p:nvPr>
            <p:ph idx="1"/>
          </p:nvPr>
        </p:nvSpPr>
        <p:spPr/>
        <p:txBody>
          <a:bodyPr/>
          <a:lstStyle/>
          <a:p>
            <a:r>
              <a:rPr lang="en-US" dirty="0"/>
              <a:t>A </a:t>
            </a:r>
            <a:r>
              <a:rPr lang="en-US" b="1" dirty="0"/>
              <a:t>function call </a:t>
            </a:r>
            <a:r>
              <a:rPr lang="en-US" dirty="0"/>
              <a:t>consists of</a:t>
            </a:r>
            <a:r>
              <a:rPr lang="mr-IN" dirty="0"/>
              <a:t>…</a:t>
            </a:r>
            <a:endParaRPr lang="en-US" dirty="0"/>
          </a:p>
          <a:p>
            <a:pPr lvl="1"/>
            <a:r>
              <a:rPr lang="en-US" dirty="0"/>
              <a:t>putting the </a:t>
            </a:r>
            <a:r>
              <a:rPr lang="en-US" b="1" dirty="0"/>
              <a:t>arguments</a:t>
            </a:r>
            <a:r>
              <a:rPr lang="en-US" dirty="0"/>
              <a:t> and </a:t>
            </a:r>
            <a:r>
              <a:rPr lang="en-US" b="1" dirty="0"/>
              <a:t>return address </a:t>
            </a:r>
            <a:r>
              <a:rPr lang="en-US" dirty="0"/>
              <a:t>in the right place(s)</a:t>
            </a:r>
          </a:p>
          <a:p>
            <a:pPr lvl="1"/>
            <a:r>
              <a:rPr lang="en-US" b="1" dirty="0"/>
              <a:t>jumping</a:t>
            </a:r>
            <a:r>
              <a:rPr lang="en-US" dirty="0"/>
              <a:t> to the new function</a:t>
            </a:r>
          </a:p>
          <a:p>
            <a:pPr lvl="1"/>
            <a:r>
              <a:rPr lang="en-US" dirty="0"/>
              <a:t>setting up the </a:t>
            </a:r>
            <a:r>
              <a:rPr lang="en-US" b="1" dirty="0"/>
              <a:t>activation record </a:t>
            </a:r>
            <a:r>
              <a:rPr lang="en-US" dirty="0"/>
              <a:t>on the stack</a:t>
            </a:r>
          </a:p>
          <a:p>
            <a:r>
              <a:rPr lang="en-US" dirty="0"/>
              <a:t>A </a:t>
            </a:r>
            <a:r>
              <a:rPr lang="en-US" b="1" dirty="0"/>
              <a:t>function return</a:t>
            </a:r>
            <a:r>
              <a:rPr lang="en-US" dirty="0"/>
              <a:t> consists of</a:t>
            </a:r>
            <a:r>
              <a:rPr lang="mr-IN" dirty="0"/>
              <a:t>…</a:t>
            </a:r>
            <a:endParaRPr lang="en-US" dirty="0"/>
          </a:p>
          <a:p>
            <a:pPr lvl="1"/>
            <a:r>
              <a:rPr lang="en-US" dirty="0"/>
              <a:t>putting the </a:t>
            </a:r>
            <a:r>
              <a:rPr lang="en-US" b="1" dirty="0"/>
              <a:t>return value(s) </a:t>
            </a:r>
            <a:r>
              <a:rPr lang="en-US" dirty="0"/>
              <a:t>somewhere</a:t>
            </a:r>
          </a:p>
          <a:p>
            <a:pPr lvl="1"/>
            <a:r>
              <a:rPr lang="en-US" dirty="0"/>
              <a:t>cleaning up the </a:t>
            </a:r>
            <a:r>
              <a:rPr lang="en-US" b="1" dirty="0"/>
              <a:t>activation record </a:t>
            </a:r>
            <a:r>
              <a:rPr lang="en-US" dirty="0"/>
              <a:t>from the stack</a:t>
            </a:r>
            <a:endParaRPr lang="en-US" b="1" dirty="0"/>
          </a:p>
          <a:p>
            <a:pPr lvl="1"/>
            <a:r>
              <a:rPr lang="en-US" dirty="0"/>
              <a:t>jumping back to the </a:t>
            </a:r>
            <a:r>
              <a:rPr lang="en-US" b="1" dirty="0"/>
              <a:t>return address</a:t>
            </a:r>
            <a:endParaRPr lang="en-US"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3</a:t>
            </a:fld>
            <a:endParaRPr lang="en-US"/>
          </a:p>
        </p:txBody>
      </p:sp>
    </p:spTree>
    <p:extLst>
      <p:ext uri="{BB962C8B-B14F-4D97-AF65-F5344CB8AC3E}">
        <p14:creationId xmlns:p14="http://schemas.microsoft.com/office/powerpoint/2010/main" val="53957853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14501"/>
            <a:ext cx="8077200" cy="1225021"/>
          </a:xfrm>
        </p:spPr>
        <p:txBody>
          <a:bodyPr/>
          <a:lstStyle/>
          <a:p>
            <a:r>
              <a:rPr lang="en-US" dirty="0"/>
              <a:t>Crash course on x86-64 </a:t>
            </a:r>
            <a:r>
              <a:rPr lang="en-US" sz="1800" dirty="0"/>
              <a:t>(or, x64)</a:t>
            </a:r>
            <a:endParaRPr lang="en-US" dirty="0"/>
          </a:p>
        </p:txBody>
      </p:sp>
      <p:sp>
        <p:nvSpPr>
          <p:cNvPr id="3" name="Footer Placeholder 2"/>
          <p:cNvSpPr>
            <a:spLocks noGrp="1"/>
          </p:cNvSpPr>
          <p:nvPr>
            <p:ph type="ftr" sz="quarter" idx="11"/>
          </p:nvPr>
        </p:nvSpPr>
        <p:spPr/>
        <p:txBody>
          <a:bodyPr/>
          <a:lstStyle/>
          <a:p>
            <a:r>
              <a:rPr lang="cs-CZ"/>
              <a:t>CS449</a:t>
            </a:r>
            <a:endParaRPr lang="en-US" dirty="0"/>
          </a:p>
        </p:txBody>
      </p:sp>
      <p:sp>
        <p:nvSpPr>
          <p:cNvPr id="4" name="Slide Number Placeholder 3"/>
          <p:cNvSpPr>
            <a:spLocks noGrp="1"/>
          </p:cNvSpPr>
          <p:nvPr>
            <p:ph type="sldNum" sz="quarter" idx="12"/>
          </p:nvPr>
        </p:nvSpPr>
        <p:spPr/>
        <p:txBody>
          <a:bodyPr/>
          <a:lstStyle/>
          <a:p>
            <a:fld id="{3552B95B-556F-44BD-91A5-D80C1B9E2BB3}" type="slidenum">
              <a:rPr lang="en-US" smtClean="0"/>
              <a:pPr/>
              <a:t>4</a:t>
            </a:fld>
            <a:endParaRPr lang="en-US"/>
          </a:p>
        </p:txBody>
      </p:sp>
    </p:spTree>
    <p:extLst>
      <p:ext uri="{BB962C8B-B14F-4D97-AF65-F5344CB8AC3E}">
        <p14:creationId xmlns:p14="http://schemas.microsoft.com/office/powerpoint/2010/main" val="36779209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x86? IA-32? x86-64? x64? AMD64? EM64T?</a:t>
            </a:r>
          </a:p>
        </p:txBody>
      </p:sp>
      <p:sp>
        <p:nvSpPr>
          <p:cNvPr id="3" name="Content Placeholder 2"/>
          <p:cNvSpPr>
            <a:spLocks noGrp="1"/>
          </p:cNvSpPr>
          <p:nvPr>
            <p:ph idx="1"/>
          </p:nvPr>
        </p:nvSpPr>
        <p:spPr/>
        <p:txBody>
          <a:bodyPr/>
          <a:lstStyle/>
          <a:p>
            <a:r>
              <a:rPr lang="en-US" b="1" dirty="0"/>
              <a:t>x86 </a:t>
            </a:r>
            <a:r>
              <a:rPr lang="en-US" dirty="0"/>
              <a:t>is </a:t>
            </a:r>
            <a:r>
              <a:rPr lang="en-US" i="1" dirty="0"/>
              <a:t>currently</a:t>
            </a:r>
            <a:r>
              <a:rPr lang="en-US" dirty="0"/>
              <a:t> the most popular architecture in personal computers</a:t>
            </a:r>
            <a:endParaRPr lang="en-US" b="1" dirty="0"/>
          </a:p>
          <a:p>
            <a:r>
              <a:rPr lang="en-US" dirty="0"/>
              <a:t>it started as a </a:t>
            </a:r>
            <a:r>
              <a:rPr lang="en-US" b="1" dirty="0"/>
              <a:t>16-bit </a:t>
            </a:r>
            <a:r>
              <a:rPr lang="en-US" dirty="0"/>
              <a:t>architecture meant to be a stopgap until Intel came out with the </a:t>
            </a:r>
            <a:r>
              <a:rPr lang="en-US" dirty="0" err="1"/>
              <a:t>iAPX</a:t>
            </a:r>
            <a:r>
              <a:rPr lang="en-US" dirty="0"/>
              <a:t> 432, their true darling</a:t>
            </a:r>
          </a:p>
          <a:p>
            <a:pPr lvl="1"/>
            <a:r>
              <a:rPr lang="en-US" dirty="0"/>
              <a:t>then it was skyrocketed into popularity because IBM chose it for the original IBM PC</a:t>
            </a:r>
            <a:r>
              <a:rPr lang="en-US" sz="1050" dirty="0"/>
              <a:t> (dammit, it should have been the 68k)</a:t>
            </a:r>
          </a:p>
          <a:p>
            <a:r>
              <a:rPr lang="en-US" b="1" dirty="0"/>
              <a:t>IA-32</a:t>
            </a:r>
            <a:r>
              <a:rPr lang="en-US" dirty="0"/>
              <a:t> was the 32-bit upgraded version released in 1985</a:t>
            </a:r>
          </a:p>
          <a:p>
            <a:pPr lvl="1"/>
            <a:r>
              <a:rPr lang="en-US" dirty="0"/>
              <a:t>but it’s not really used much anymore.</a:t>
            </a:r>
          </a:p>
          <a:p>
            <a:r>
              <a:rPr lang="en-US" b="1" dirty="0"/>
              <a:t>x86-64</a:t>
            </a:r>
            <a:r>
              <a:rPr lang="en-US" dirty="0"/>
              <a:t> </a:t>
            </a:r>
            <a:r>
              <a:rPr lang="en-US" sz="2000" dirty="0"/>
              <a:t>(or </a:t>
            </a:r>
            <a:r>
              <a:rPr lang="en-US" sz="2000" b="1" dirty="0"/>
              <a:t>x64 </a:t>
            </a:r>
            <a:r>
              <a:rPr lang="en-US" sz="1600" dirty="0"/>
              <a:t>(or AMD64 </a:t>
            </a:r>
            <a:r>
              <a:rPr lang="en-US" sz="1100" dirty="0"/>
              <a:t>(or EM64T)</a:t>
            </a:r>
            <a:r>
              <a:rPr lang="en-US" sz="1600" dirty="0"/>
              <a:t>)</a:t>
            </a:r>
            <a:r>
              <a:rPr lang="en-US" sz="2000" dirty="0"/>
              <a:t>)</a:t>
            </a:r>
            <a:r>
              <a:rPr lang="en-US" dirty="0"/>
              <a:t> is the 64-bit version released in 2000</a:t>
            </a:r>
          </a:p>
          <a:p>
            <a:pPr lvl="1"/>
            <a:r>
              <a:rPr lang="en-US" dirty="0"/>
              <a:t>it added more registers, stripped out a lot of old useless cruft, but it’s still very x86</a:t>
            </a:r>
          </a:p>
          <a:p>
            <a:r>
              <a:rPr lang="en-US" dirty="0"/>
              <a:t>it's a </a:t>
            </a:r>
            <a:r>
              <a:rPr lang="en-US" b="1" dirty="0"/>
              <a:t>CISC</a:t>
            </a:r>
            <a:r>
              <a:rPr lang="en-US" dirty="0"/>
              <a:t> architecture</a:t>
            </a:r>
          </a:p>
          <a:p>
            <a:pPr lvl="1"/>
            <a:r>
              <a:rPr lang="en-US" dirty="0"/>
              <a:t>so it has </a:t>
            </a:r>
            <a:r>
              <a:rPr lang="en-US" b="1" dirty="0"/>
              <a:t>lots and lots of instructions</a:t>
            </a:r>
          </a:p>
          <a:p>
            <a:pPr lvl="1"/>
            <a:r>
              <a:rPr lang="en-US" dirty="0"/>
              <a:t>but those instructions are </a:t>
            </a:r>
            <a:r>
              <a:rPr lang="en-US" b="1" dirty="0"/>
              <a:t>flexible</a:t>
            </a:r>
            <a:r>
              <a:rPr lang="en-US" dirty="0"/>
              <a:t> and </a:t>
            </a:r>
            <a:r>
              <a:rPr lang="en-US" dirty="0" err="1"/>
              <a:t>kinda</a:t>
            </a:r>
            <a:r>
              <a:rPr lang="en-US" dirty="0"/>
              <a:t> human-oriented</a:t>
            </a:r>
          </a:p>
          <a:p>
            <a:pPr lvl="2"/>
            <a:r>
              <a:rPr lang="en-US" dirty="0"/>
              <a:t>it's a little easier to read/write than MIPS in some ways</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5</a:t>
            </a:fld>
            <a:endParaRPr lang="en-US"/>
          </a:p>
        </p:txBody>
      </p:sp>
    </p:spTree>
    <p:extLst>
      <p:ext uri="{BB962C8B-B14F-4D97-AF65-F5344CB8AC3E}">
        <p14:creationId xmlns:p14="http://schemas.microsoft.com/office/powerpoint/2010/main" val="120747463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x86-64 register archaeology </a:t>
            </a:r>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6</a:t>
            </a:fld>
            <a:endParaRPr lang="en-US"/>
          </a:p>
        </p:txBody>
      </p:sp>
      <p:sp>
        <p:nvSpPr>
          <p:cNvPr id="18" name="TextBox 17"/>
          <p:cNvSpPr txBox="1"/>
          <p:nvPr/>
        </p:nvSpPr>
        <p:spPr>
          <a:xfrm>
            <a:off x="594537" y="4632143"/>
            <a:ext cx="7802526" cy="430887"/>
          </a:xfrm>
          <a:prstGeom prst="rect">
            <a:avLst/>
          </a:prstGeom>
          <a:noFill/>
        </p:spPr>
        <p:txBody>
          <a:bodyPr wrap="square" rtlCol="0">
            <a:spAutoFit/>
          </a:bodyPr>
          <a:lstStyle/>
          <a:p>
            <a:pPr algn="ctr"/>
            <a:r>
              <a:rPr lang="en-US" sz="2200" dirty="0"/>
              <a:t>the program counter is </a:t>
            </a:r>
            <a:r>
              <a:rPr lang="en-US" sz="2200" b="1" dirty="0">
                <a:latin typeface="Consolas" panose="020B0609020204030204" pitchFamily="49" charset="0"/>
                <a:cs typeface="Consolas" panose="020B0609020204030204" pitchFamily="49" charset="0"/>
              </a:rPr>
              <a:t>rip</a:t>
            </a:r>
            <a:r>
              <a:rPr lang="en-US" sz="2200" b="1" dirty="0"/>
              <a:t> </a:t>
            </a:r>
            <a:r>
              <a:rPr lang="en-US" sz="2200" dirty="0"/>
              <a:t>(for "instruction pointer")</a:t>
            </a:r>
          </a:p>
        </p:txBody>
      </p:sp>
      <p:sp>
        <p:nvSpPr>
          <p:cNvPr id="16" name="Rectangle 15">
            <a:extLst>
              <a:ext uri="{FF2B5EF4-FFF2-40B4-BE49-F238E27FC236}">
                <a16:creationId xmlns:a16="http://schemas.microsoft.com/office/drawing/2014/main" id="{1E4E0EE0-6E34-4B4E-A29A-0A21715A0B07}"/>
              </a:ext>
            </a:extLst>
          </p:cNvPr>
          <p:cNvSpPr/>
          <p:nvPr/>
        </p:nvSpPr>
        <p:spPr>
          <a:xfrm>
            <a:off x="1013963" y="914225"/>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rax</a:t>
            </a:r>
            <a:endParaRPr lang="en-US" sz="2400" b="1" dirty="0">
              <a:solidFill>
                <a:schemeClr val="tx1"/>
              </a:solidFill>
              <a:latin typeface="Consolas" panose="020B0609020204030204" pitchFamily="49" charset="0"/>
              <a:cs typeface="Consolas" panose="020B0609020204030204" pitchFamily="49" charset="0"/>
            </a:endParaRPr>
          </a:p>
        </p:txBody>
      </p:sp>
      <p:sp>
        <p:nvSpPr>
          <p:cNvPr id="28" name="Rectangle 27">
            <a:extLst>
              <a:ext uri="{FF2B5EF4-FFF2-40B4-BE49-F238E27FC236}">
                <a16:creationId xmlns:a16="http://schemas.microsoft.com/office/drawing/2014/main" id="{1D4A2F00-9D61-7B48-AFF0-2ED8F50D854D}"/>
              </a:ext>
            </a:extLst>
          </p:cNvPr>
          <p:cNvSpPr/>
          <p:nvPr/>
        </p:nvSpPr>
        <p:spPr>
          <a:xfrm>
            <a:off x="2590800" y="940538"/>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eax</a:t>
            </a:r>
            <a:endParaRPr lang="en-US" sz="1800" b="1" dirty="0">
              <a:solidFill>
                <a:schemeClr val="tx1"/>
              </a:solidFill>
              <a:latin typeface="Consolas" panose="020B0609020204030204" pitchFamily="49" charset="0"/>
              <a:cs typeface="Consolas" panose="020B0609020204030204" pitchFamily="49" charset="0"/>
            </a:endParaRPr>
          </a:p>
        </p:txBody>
      </p:sp>
      <p:sp>
        <p:nvSpPr>
          <p:cNvPr id="30" name="Rectangle 29">
            <a:extLst>
              <a:ext uri="{FF2B5EF4-FFF2-40B4-BE49-F238E27FC236}">
                <a16:creationId xmlns:a16="http://schemas.microsoft.com/office/drawing/2014/main" id="{C4A1E928-5326-9B4E-9F83-1F5E63F67F32}"/>
              </a:ext>
            </a:extLst>
          </p:cNvPr>
          <p:cNvSpPr/>
          <p:nvPr/>
        </p:nvSpPr>
        <p:spPr>
          <a:xfrm>
            <a:off x="3456561" y="977948"/>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ax</a:t>
            </a:r>
            <a:endParaRPr lang="en-US" sz="1800" b="1" dirty="0">
              <a:solidFill>
                <a:schemeClr val="tx1"/>
              </a:solidFill>
              <a:latin typeface="Consolas" panose="020B0609020204030204" pitchFamily="49" charset="0"/>
              <a:cs typeface="Consolas" panose="020B0609020204030204" pitchFamily="49" charset="0"/>
            </a:endParaRPr>
          </a:p>
        </p:txBody>
      </p:sp>
      <p:sp>
        <p:nvSpPr>
          <p:cNvPr id="31" name="Rectangle 30">
            <a:extLst>
              <a:ext uri="{FF2B5EF4-FFF2-40B4-BE49-F238E27FC236}">
                <a16:creationId xmlns:a16="http://schemas.microsoft.com/office/drawing/2014/main" id="{ED0A0598-A022-CB41-8183-3B2D0235BE87}"/>
              </a:ext>
            </a:extLst>
          </p:cNvPr>
          <p:cNvSpPr/>
          <p:nvPr/>
        </p:nvSpPr>
        <p:spPr>
          <a:xfrm>
            <a:off x="1013963" y="1365857"/>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rbx</a:t>
            </a:r>
            <a:endParaRPr lang="en-US" sz="2400" b="1" dirty="0">
              <a:solidFill>
                <a:schemeClr val="tx1"/>
              </a:solidFill>
              <a:latin typeface="Consolas" panose="020B0609020204030204" pitchFamily="49" charset="0"/>
              <a:cs typeface="Consolas" panose="020B0609020204030204" pitchFamily="49" charset="0"/>
            </a:endParaRPr>
          </a:p>
        </p:txBody>
      </p:sp>
      <p:sp>
        <p:nvSpPr>
          <p:cNvPr id="32" name="Rectangle 31">
            <a:extLst>
              <a:ext uri="{FF2B5EF4-FFF2-40B4-BE49-F238E27FC236}">
                <a16:creationId xmlns:a16="http://schemas.microsoft.com/office/drawing/2014/main" id="{F0A2650E-8CCE-AB4B-B1D9-DD0D82374C66}"/>
              </a:ext>
            </a:extLst>
          </p:cNvPr>
          <p:cNvSpPr/>
          <p:nvPr/>
        </p:nvSpPr>
        <p:spPr>
          <a:xfrm>
            <a:off x="2590800" y="1392170"/>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ebx</a:t>
            </a:r>
            <a:endParaRPr lang="en-US" sz="1800" b="1" dirty="0">
              <a:solidFill>
                <a:schemeClr val="tx1"/>
              </a:solidFill>
              <a:latin typeface="Consolas" panose="020B0609020204030204" pitchFamily="49" charset="0"/>
              <a:cs typeface="Consolas" panose="020B0609020204030204" pitchFamily="49" charset="0"/>
            </a:endParaRPr>
          </a:p>
        </p:txBody>
      </p:sp>
      <p:sp>
        <p:nvSpPr>
          <p:cNvPr id="33" name="Rectangle 32">
            <a:extLst>
              <a:ext uri="{FF2B5EF4-FFF2-40B4-BE49-F238E27FC236}">
                <a16:creationId xmlns:a16="http://schemas.microsoft.com/office/drawing/2014/main" id="{7F60F79B-09D1-F54C-93EE-796D3947CDB5}"/>
              </a:ext>
            </a:extLst>
          </p:cNvPr>
          <p:cNvSpPr/>
          <p:nvPr/>
        </p:nvSpPr>
        <p:spPr>
          <a:xfrm>
            <a:off x="3456561" y="1429580"/>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err="1">
                <a:solidFill>
                  <a:schemeClr val="tx1"/>
                </a:solidFill>
                <a:latin typeface="Consolas" panose="020B0609020204030204" pitchFamily="49" charset="0"/>
                <a:cs typeface="Consolas" panose="020B0609020204030204" pitchFamily="49" charset="0"/>
              </a:rPr>
              <a:t>bx</a:t>
            </a:r>
            <a:endParaRPr lang="en-US" sz="1800" b="1" dirty="0">
              <a:solidFill>
                <a:schemeClr val="tx1"/>
              </a:solidFill>
              <a:latin typeface="Consolas" panose="020B0609020204030204" pitchFamily="49" charset="0"/>
              <a:cs typeface="Consolas" panose="020B0609020204030204" pitchFamily="49" charset="0"/>
            </a:endParaRPr>
          </a:p>
        </p:txBody>
      </p:sp>
      <p:sp>
        <p:nvSpPr>
          <p:cNvPr id="34" name="Rectangle 33">
            <a:extLst>
              <a:ext uri="{FF2B5EF4-FFF2-40B4-BE49-F238E27FC236}">
                <a16:creationId xmlns:a16="http://schemas.microsoft.com/office/drawing/2014/main" id="{D5724ABE-803A-E347-AB73-2EDED8AD156A}"/>
              </a:ext>
            </a:extLst>
          </p:cNvPr>
          <p:cNvSpPr/>
          <p:nvPr/>
        </p:nvSpPr>
        <p:spPr>
          <a:xfrm>
            <a:off x="1013963" y="1815230"/>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rcx</a:t>
            </a:r>
            <a:endParaRPr lang="en-US" sz="2400" b="1" dirty="0">
              <a:solidFill>
                <a:schemeClr val="tx1"/>
              </a:solidFill>
              <a:latin typeface="Consolas" panose="020B0609020204030204" pitchFamily="49" charset="0"/>
              <a:cs typeface="Consolas" panose="020B0609020204030204" pitchFamily="49" charset="0"/>
            </a:endParaRPr>
          </a:p>
        </p:txBody>
      </p:sp>
      <p:sp>
        <p:nvSpPr>
          <p:cNvPr id="35" name="Rectangle 34">
            <a:extLst>
              <a:ext uri="{FF2B5EF4-FFF2-40B4-BE49-F238E27FC236}">
                <a16:creationId xmlns:a16="http://schemas.microsoft.com/office/drawing/2014/main" id="{1AC3A718-AC94-BC4E-A01E-0D5400BA1916}"/>
              </a:ext>
            </a:extLst>
          </p:cNvPr>
          <p:cNvSpPr/>
          <p:nvPr/>
        </p:nvSpPr>
        <p:spPr>
          <a:xfrm>
            <a:off x="2590800" y="1841543"/>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ecx</a:t>
            </a:r>
            <a:endParaRPr lang="en-US" sz="1800" b="1" dirty="0">
              <a:solidFill>
                <a:schemeClr val="tx1"/>
              </a:solidFill>
              <a:latin typeface="Consolas" panose="020B0609020204030204" pitchFamily="49" charset="0"/>
              <a:cs typeface="Consolas" panose="020B0609020204030204" pitchFamily="49" charset="0"/>
            </a:endParaRPr>
          </a:p>
        </p:txBody>
      </p:sp>
      <p:sp>
        <p:nvSpPr>
          <p:cNvPr id="36" name="Rectangle 35">
            <a:extLst>
              <a:ext uri="{FF2B5EF4-FFF2-40B4-BE49-F238E27FC236}">
                <a16:creationId xmlns:a16="http://schemas.microsoft.com/office/drawing/2014/main" id="{04DC52B2-5A82-7743-900A-341441C01804}"/>
              </a:ext>
            </a:extLst>
          </p:cNvPr>
          <p:cNvSpPr/>
          <p:nvPr/>
        </p:nvSpPr>
        <p:spPr>
          <a:xfrm>
            <a:off x="3456561" y="1878953"/>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cx</a:t>
            </a:r>
            <a:endParaRPr lang="en-US" sz="1800" b="1" dirty="0">
              <a:solidFill>
                <a:schemeClr val="tx1"/>
              </a:solidFill>
              <a:latin typeface="Consolas" panose="020B0609020204030204" pitchFamily="49" charset="0"/>
              <a:cs typeface="Consolas" panose="020B0609020204030204" pitchFamily="49" charset="0"/>
            </a:endParaRPr>
          </a:p>
        </p:txBody>
      </p:sp>
      <p:sp>
        <p:nvSpPr>
          <p:cNvPr id="37" name="Rectangle 36">
            <a:extLst>
              <a:ext uri="{FF2B5EF4-FFF2-40B4-BE49-F238E27FC236}">
                <a16:creationId xmlns:a16="http://schemas.microsoft.com/office/drawing/2014/main" id="{A01F50AF-4350-4246-8CF4-D0703D825CE3}"/>
              </a:ext>
            </a:extLst>
          </p:cNvPr>
          <p:cNvSpPr/>
          <p:nvPr/>
        </p:nvSpPr>
        <p:spPr>
          <a:xfrm>
            <a:off x="1013963" y="2266862"/>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rdx</a:t>
            </a:r>
            <a:endParaRPr lang="en-US" sz="2400" b="1" dirty="0">
              <a:solidFill>
                <a:schemeClr val="tx1"/>
              </a:solidFill>
              <a:latin typeface="Consolas" panose="020B0609020204030204" pitchFamily="49" charset="0"/>
              <a:cs typeface="Consolas" panose="020B0609020204030204" pitchFamily="49" charset="0"/>
            </a:endParaRPr>
          </a:p>
        </p:txBody>
      </p:sp>
      <p:sp>
        <p:nvSpPr>
          <p:cNvPr id="38" name="Rectangle 37">
            <a:extLst>
              <a:ext uri="{FF2B5EF4-FFF2-40B4-BE49-F238E27FC236}">
                <a16:creationId xmlns:a16="http://schemas.microsoft.com/office/drawing/2014/main" id="{81E6E6E0-2B3A-AB40-8742-BDFF7FE56D34}"/>
              </a:ext>
            </a:extLst>
          </p:cNvPr>
          <p:cNvSpPr/>
          <p:nvPr/>
        </p:nvSpPr>
        <p:spPr>
          <a:xfrm>
            <a:off x="2590800" y="2293175"/>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edx</a:t>
            </a:r>
            <a:endParaRPr lang="en-US" sz="1800" b="1" dirty="0">
              <a:solidFill>
                <a:schemeClr val="tx1"/>
              </a:solidFill>
              <a:latin typeface="Consolas" panose="020B0609020204030204" pitchFamily="49" charset="0"/>
              <a:cs typeface="Consolas" panose="020B0609020204030204" pitchFamily="49" charset="0"/>
            </a:endParaRPr>
          </a:p>
        </p:txBody>
      </p:sp>
      <p:sp>
        <p:nvSpPr>
          <p:cNvPr id="39" name="Rectangle 38">
            <a:extLst>
              <a:ext uri="{FF2B5EF4-FFF2-40B4-BE49-F238E27FC236}">
                <a16:creationId xmlns:a16="http://schemas.microsoft.com/office/drawing/2014/main" id="{F4892D9C-AB5D-6845-8FBD-54C2579F9542}"/>
              </a:ext>
            </a:extLst>
          </p:cNvPr>
          <p:cNvSpPr/>
          <p:nvPr/>
        </p:nvSpPr>
        <p:spPr>
          <a:xfrm>
            <a:off x="3456561" y="2330585"/>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dx</a:t>
            </a:r>
            <a:endParaRPr lang="en-US" sz="1800" b="1" dirty="0">
              <a:solidFill>
                <a:schemeClr val="tx1"/>
              </a:solidFill>
              <a:latin typeface="Consolas" panose="020B0609020204030204" pitchFamily="49" charset="0"/>
              <a:cs typeface="Consolas" panose="020B0609020204030204" pitchFamily="49" charset="0"/>
            </a:endParaRPr>
          </a:p>
        </p:txBody>
      </p:sp>
      <p:sp>
        <p:nvSpPr>
          <p:cNvPr id="40" name="Rectangle 39">
            <a:extLst>
              <a:ext uri="{FF2B5EF4-FFF2-40B4-BE49-F238E27FC236}">
                <a16:creationId xmlns:a16="http://schemas.microsoft.com/office/drawing/2014/main" id="{F144448C-B365-5945-A689-9715A20CF898}"/>
              </a:ext>
            </a:extLst>
          </p:cNvPr>
          <p:cNvSpPr/>
          <p:nvPr/>
        </p:nvSpPr>
        <p:spPr>
          <a:xfrm>
            <a:off x="1013963" y="2724063"/>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rsi</a:t>
            </a:r>
            <a:endParaRPr lang="en-US" sz="2400" b="1" dirty="0">
              <a:solidFill>
                <a:schemeClr val="tx1"/>
              </a:solidFill>
              <a:latin typeface="Consolas" panose="020B0609020204030204" pitchFamily="49" charset="0"/>
              <a:cs typeface="Consolas" panose="020B0609020204030204" pitchFamily="49" charset="0"/>
            </a:endParaRPr>
          </a:p>
        </p:txBody>
      </p:sp>
      <p:sp>
        <p:nvSpPr>
          <p:cNvPr id="41" name="Rectangle 40">
            <a:extLst>
              <a:ext uri="{FF2B5EF4-FFF2-40B4-BE49-F238E27FC236}">
                <a16:creationId xmlns:a16="http://schemas.microsoft.com/office/drawing/2014/main" id="{1CEA86EF-2B87-8845-BA45-2D6D25196921}"/>
              </a:ext>
            </a:extLst>
          </p:cNvPr>
          <p:cNvSpPr/>
          <p:nvPr/>
        </p:nvSpPr>
        <p:spPr>
          <a:xfrm>
            <a:off x="2590800" y="2750376"/>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esi</a:t>
            </a:r>
            <a:endParaRPr lang="en-US" sz="1800" b="1" dirty="0">
              <a:solidFill>
                <a:schemeClr val="tx1"/>
              </a:solidFill>
              <a:latin typeface="Consolas" panose="020B0609020204030204" pitchFamily="49" charset="0"/>
              <a:cs typeface="Consolas" panose="020B0609020204030204" pitchFamily="49" charset="0"/>
            </a:endParaRPr>
          </a:p>
        </p:txBody>
      </p:sp>
      <p:sp>
        <p:nvSpPr>
          <p:cNvPr id="42" name="Rectangle 41">
            <a:extLst>
              <a:ext uri="{FF2B5EF4-FFF2-40B4-BE49-F238E27FC236}">
                <a16:creationId xmlns:a16="http://schemas.microsoft.com/office/drawing/2014/main" id="{8EF95ADF-B123-4B41-A95C-7B1AB7FD2A88}"/>
              </a:ext>
            </a:extLst>
          </p:cNvPr>
          <p:cNvSpPr/>
          <p:nvPr/>
        </p:nvSpPr>
        <p:spPr>
          <a:xfrm>
            <a:off x="3456561" y="2787786"/>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err="1">
                <a:solidFill>
                  <a:schemeClr val="tx1"/>
                </a:solidFill>
                <a:latin typeface="Consolas" panose="020B0609020204030204" pitchFamily="49" charset="0"/>
                <a:cs typeface="Consolas" panose="020B0609020204030204" pitchFamily="49" charset="0"/>
              </a:rPr>
              <a:t>si</a:t>
            </a:r>
            <a:endParaRPr lang="en-US" sz="1800" b="1" dirty="0">
              <a:solidFill>
                <a:schemeClr val="tx1"/>
              </a:solidFill>
              <a:latin typeface="Consolas" panose="020B0609020204030204" pitchFamily="49" charset="0"/>
              <a:cs typeface="Consolas" panose="020B0609020204030204" pitchFamily="49" charset="0"/>
            </a:endParaRPr>
          </a:p>
        </p:txBody>
      </p:sp>
      <p:sp>
        <p:nvSpPr>
          <p:cNvPr id="43" name="Rectangle 42">
            <a:extLst>
              <a:ext uri="{FF2B5EF4-FFF2-40B4-BE49-F238E27FC236}">
                <a16:creationId xmlns:a16="http://schemas.microsoft.com/office/drawing/2014/main" id="{6C1B05A7-4881-4449-9A46-3D7BF764F9C6}"/>
              </a:ext>
            </a:extLst>
          </p:cNvPr>
          <p:cNvSpPr/>
          <p:nvPr/>
        </p:nvSpPr>
        <p:spPr>
          <a:xfrm>
            <a:off x="1013963" y="3175695"/>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rdi</a:t>
            </a:r>
            <a:endParaRPr lang="en-US" sz="2400" b="1" dirty="0">
              <a:solidFill>
                <a:schemeClr val="tx1"/>
              </a:solidFill>
              <a:latin typeface="Consolas" panose="020B0609020204030204" pitchFamily="49" charset="0"/>
              <a:cs typeface="Consolas" panose="020B0609020204030204" pitchFamily="49" charset="0"/>
            </a:endParaRPr>
          </a:p>
        </p:txBody>
      </p:sp>
      <p:sp>
        <p:nvSpPr>
          <p:cNvPr id="44" name="Rectangle 43">
            <a:extLst>
              <a:ext uri="{FF2B5EF4-FFF2-40B4-BE49-F238E27FC236}">
                <a16:creationId xmlns:a16="http://schemas.microsoft.com/office/drawing/2014/main" id="{2A1616C5-CD97-934D-8D0F-095FF9BED2C2}"/>
              </a:ext>
            </a:extLst>
          </p:cNvPr>
          <p:cNvSpPr/>
          <p:nvPr/>
        </p:nvSpPr>
        <p:spPr>
          <a:xfrm>
            <a:off x="2590800" y="3202008"/>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edi</a:t>
            </a:r>
            <a:endParaRPr lang="en-US" sz="1800" b="1" dirty="0">
              <a:solidFill>
                <a:schemeClr val="tx1"/>
              </a:solidFill>
              <a:latin typeface="Consolas" panose="020B0609020204030204" pitchFamily="49" charset="0"/>
              <a:cs typeface="Consolas" panose="020B0609020204030204" pitchFamily="49" charset="0"/>
            </a:endParaRPr>
          </a:p>
        </p:txBody>
      </p:sp>
      <p:sp>
        <p:nvSpPr>
          <p:cNvPr id="45" name="Rectangle 44">
            <a:extLst>
              <a:ext uri="{FF2B5EF4-FFF2-40B4-BE49-F238E27FC236}">
                <a16:creationId xmlns:a16="http://schemas.microsoft.com/office/drawing/2014/main" id="{0575825C-D0EF-B148-B62F-34AB172189C5}"/>
              </a:ext>
            </a:extLst>
          </p:cNvPr>
          <p:cNvSpPr/>
          <p:nvPr/>
        </p:nvSpPr>
        <p:spPr>
          <a:xfrm>
            <a:off x="3456561" y="3239418"/>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di</a:t>
            </a:r>
            <a:endParaRPr lang="en-US" sz="1800" b="1" dirty="0">
              <a:solidFill>
                <a:schemeClr val="tx1"/>
              </a:solidFill>
              <a:latin typeface="Consolas" panose="020B0609020204030204" pitchFamily="49" charset="0"/>
              <a:cs typeface="Consolas" panose="020B0609020204030204" pitchFamily="49" charset="0"/>
            </a:endParaRPr>
          </a:p>
        </p:txBody>
      </p:sp>
      <p:sp>
        <p:nvSpPr>
          <p:cNvPr id="46" name="Rectangle 45">
            <a:extLst>
              <a:ext uri="{FF2B5EF4-FFF2-40B4-BE49-F238E27FC236}">
                <a16:creationId xmlns:a16="http://schemas.microsoft.com/office/drawing/2014/main" id="{AA11AC4E-105C-0A48-B1CA-16DE998AD52A}"/>
              </a:ext>
            </a:extLst>
          </p:cNvPr>
          <p:cNvSpPr/>
          <p:nvPr/>
        </p:nvSpPr>
        <p:spPr>
          <a:xfrm>
            <a:off x="1013963" y="3625068"/>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rbp</a:t>
            </a:r>
            <a:endParaRPr lang="en-US" sz="2400" b="1" dirty="0">
              <a:solidFill>
                <a:schemeClr val="tx1"/>
              </a:solidFill>
              <a:latin typeface="Consolas" panose="020B0609020204030204" pitchFamily="49" charset="0"/>
              <a:cs typeface="Consolas" panose="020B0609020204030204" pitchFamily="49" charset="0"/>
            </a:endParaRPr>
          </a:p>
        </p:txBody>
      </p:sp>
      <p:sp>
        <p:nvSpPr>
          <p:cNvPr id="47" name="Rectangle 46">
            <a:extLst>
              <a:ext uri="{FF2B5EF4-FFF2-40B4-BE49-F238E27FC236}">
                <a16:creationId xmlns:a16="http://schemas.microsoft.com/office/drawing/2014/main" id="{33A5D151-0A02-7A4B-9208-2AF9306E35B4}"/>
              </a:ext>
            </a:extLst>
          </p:cNvPr>
          <p:cNvSpPr/>
          <p:nvPr/>
        </p:nvSpPr>
        <p:spPr>
          <a:xfrm>
            <a:off x="2590800" y="3651381"/>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ebp</a:t>
            </a:r>
            <a:endParaRPr lang="en-US" sz="1800" b="1" dirty="0">
              <a:solidFill>
                <a:schemeClr val="tx1"/>
              </a:solidFill>
              <a:latin typeface="Consolas" panose="020B0609020204030204" pitchFamily="49" charset="0"/>
              <a:cs typeface="Consolas" panose="020B0609020204030204" pitchFamily="49" charset="0"/>
            </a:endParaRPr>
          </a:p>
        </p:txBody>
      </p:sp>
      <p:sp>
        <p:nvSpPr>
          <p:cNvPr id="48" name="Rectangle 47">
            <a:extLst>
              <a:ext uri="{FF2B5EF4-FFF2-40B4-BE49-F238E27FC236}">
                <a16:creationId xmlns:a16="http://schemas.microsoft.com/office/drawing/2014/main" id="{554E3A92-91E2-1142-82FC-3716B69AB071}"/>
              </a:ext>
            </a:extLst>
          </p:cNvPr>
          <p:cNvSpPr/>
          <p:nvPr/>
        </p:nvSpPr>
        <p:spPr>
          <a:xfrm>
            <a:off x="3456561" y="3688791"/>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err="1">
                <a:solidFill>
                  <a:schemeClr val="tx1"/>
                </a:solidFill>
                <a:latin typeface="Consolas" panose="020B0609020204030204" pitchFamily="49" charset="0"/>
                <a:cs typeface="Consolas" panose="020B0609020204030204" pitchFamily="49" charset="0"/>
              </a:rPr>
              <a:t>bp</a:t>
            </a:r>
            <a:endParaRPr lang="en-US" sz="1800" b="1" dirty="0">
              <a:solidFill>
                <a:schemeClr val="tx1"/>
              </a:solidFill>
              <a:latin typeface="Consolas" panose="020B0609020204030204" pitchFamily="49" charset="0"/>
              <a:cs typeface="Consolas" panose="020B0609020204030204" pitchFamily="49" charset="0"/>
            </a:endParaRPr>
          </a:p>
        </p:txBody>
      </p:sp>
      <p:sp>
        <p:nvSpPr>
          <p:cNvPr id="49" name="Rectangle 48">
            <a:extLst>
              <a:ext uri="{FF2B5EF4-FFF2-40B4-BE49-F238E27FC236}">
                <a16:creationId xmlns:a16="http://schemas.microsoft.com/office/drawing/2014/main" id="{E5900435-D9CD-4E45-9565-22FBA5F7B922}"/>
              </a:ext>
            </a:extLst>
          </p:cNvPr>
          <p:cNvSpPr/>
          <p:nvPr/>
        </p:nvSpPr>
        <p:spPr>
          <a:xfrm>
            <a:off x="1013963" y="4076700"/>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latin typeface="Consolas" panose="020B0609020204030204" pitchFamily="49" charset="0"/>
                <a:cs typeface="Consolas" panose="020B0609020204030204" pitchFamily="49" charset="0"/>
              </a:rPr>
              <a:t>rsp</a:t>
            </a:r>
            <a:endParaRPr lang="en-US" sz="2400" b="1" dirty="0">
              <a:solidFill>
                <a:schemeClr val="tx1"/>
              </a:solidFill>
              <a:latin typeface="Consolas" panose="020B0609020204030204" pitchFamily="49" charset="0"/>
              <a:cs typeface="Consolas" panose="020B0609020204030204" pitchFamily="49" charset="0"/>
            </a:endParaRPr>
          </a:p>
        </p:txBody>
      </p:sp>
      <p:sp>
        <p:nvSpPr>
          <p:cNvPr id="50" name="Rectangle 49">
            <a:extLst>
              <a:ext uri="{FF2B5EF4-FFF2-40B4-BE49-F238E27FC236}">
                <a16:creationId xmlns:a16="http://schemas.microsoft.com/office/drawing/2014/main" id="{8A01BB68-0DE1-2441-930A-B10755D3113A}"/>
              </a:ext>
            </a:extLst>
          </p:cNvPr>
          <p:cNvSpPr/>
          <p:nvPr/>
        </p:nvSpPr>
        <p:spPr>
          <a:xfrm>
            <a:off x="2590800" y="4103013"/>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err="1">
                <a:solidFill>
                  <a:schemeClr val="tx1"/>
                </a:solidFill>
                <a:latin typeface="Consolas" panose="020B0609020204030204" pitchFamily="49" charset="0"/>
                <a:cs typeface="Consolas" panose="020B0609020204030204" pitchFamily="49" charset="0"/>
              </a:rPr>
              <a:t>esp</a:t>
            </a:r>
            <a:endParaRPr lang="en-US" sz="1800" b="1" dirty="0">
              <a:solidFill>
                <a:schemeClr val="tx1"/>
              </a:solidFill>
              <a:latin typeface="Consolas" panose="020B0609020204030204" pitchFamily="49" charset="0"/>
              <a:cs typeface="Consolas" panose="020B0609020204030204" pitchFamily="49" charset="0"/>
            </a:endParaRPr>
          </a:p>
        </p:txBody>
      </p:sp>
      <p:sp>
        <p:nvSpPr>
          <p:cNvPr id="51" name="Rectangle 50">
            <a:extLst>
              <a:ext uri="{FF2B5EF4-FFF2-40B4-BE49-F238E27FC236}">
                <a16:creationId xmlns:a16="http://schemas.microsoft.com/office/drawing/2014/main" id="{C1013029-06CB-5F41-B1B3-C756A1E7CB86}"/>
              </a:ext>
            </a:extLst>
          </p:cNvPr>
          <p:cNvSpPr/>
          <p:nvPr/>
        </p:nvSpPr>
        <p:spPr>
          <a:xfrm>
            <a:off x="3456561" y="4140423"/>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err="1">
                <a:solidFill>
                  <a:schemeClr val="tx1"/>
                </a:solidFill>
                <a:latin typeface="Consolas" panose="020B0609020204030204" pitchFamily="49" charset="0"/>
                <a:cs typeface="Consolas" panose="020B0609020204030204" pitchFamily="49" charset="0"/>
              </a:rPr>
              <a:t>sp</a:t>
            </a:r>
            <a:endParaRPr lang="en-US" sz="1800" b="1" dirty="0">
              <a:solidFill>
                <a:schemeClr val="tx1"/>
              </a:solidFill>
              <a:latin typeface="Consolas" panose="020B0609020204030204" pitchFamily="49" charset="0"/>
              <a:cs typeface="Consolas" panose="020B0609020204030204" pitchFamily="49" charset="0"/>
            </a:endParaRPr>
          </a:p>
        </p:txBody>
      </p:sp>
      <p:sp>
        <p:nvSpPr>
          <p:cNvPr id="60" name="Rectangle 59">
            <a:extLst>
              <a:ext uri="{FF2B5EF4-FFF2-40B4-BE49-F238E27FC236}">
                <a16:creationId xmlns:a16="http://schemas.microsoft.com/office/drawing/2014/main" id="{DDDAA6CB-0888-BC47-9182-9509B415AE31}"/>
              </a:ext>
            </a:extLst>
          </p:cNvPr>
          <p:cNvSpPr/>
          <p:nvPr/>
        </p:nvSpPr>
        <p:spPr>
          <a:xfrm>
            <a:off x="4495800" y="914225"/>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r8</a:t>
            </a:r>
          </a:p>
        </p:txBody>
      </p:sp>
      <p:sp>
        <p:nvSpPr>
          <p:cNvPr id="61" name="Rectangle 60">
            <a:extLst>
              <a:ext uri="{FF2B5EF4-FFF2-40B4-BE49-F238E27FC236}">
                <a16:creationId xmlns:a16="http://schemas.microsoft.com/office/drawing/2014/main" id="{F84DF820-C173-D74B-8A7A-769ED586095F}"/>
              </a:ext>
            </a:extLst>
          </p:cNvPr>
          <p:cNvSpPr/>
          <p:nvPr/>
        </p:nvSpPr>
        <p:spPr>
          <a:xfrm>
            <a:off x="6072637" y="940538"/>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r8d</a:t>
            </a:r>
          </a:p>
        </p:txBody>
      </p:sp>
      <p:sp>
        <p:nvSpPr>
          <p:cNvPr id="62" name="Rectangle 61">
            <a:extLst>
              <a:ext uri="{FF2B5EF4-FFF2-40B4-BE49-F238E27FC236}">
                <a16:creationId xmlns:a16="http://schemas.microsoft.com/office/drawing/2014/main" id="{C8F94316-F9EE-494D-9B61-91ABA15C447E}"/>
              </a:ext>
            </a:extLst>
          </p:cNvPr>
          <p:cNvSpPr/>
          <p:nvPr/>
        </p:nvSpPr>
        <p:spPr>
          <a:xfrm>
            <a:off x="6938398" y="977948"/>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r8w</a:t>
            </a:r>
            <a:endParaRPr lang="en-US" sz="1800" b="1" dirty="0">
              <a:solidFill>
                <a:schemeClr val="tx1"/>
              </a:solidFill>
              <a:latin typeface="Consolas" panose="020B0609020204030204" pitchFamily="49" charset="0"/>
              <a:cs typeface="Consolas" panose="020B0609020204030204" pitchFamily="49" charset="0"/>
            </a:endParaRPr>
          </a:p>
        </p:txBody>
      </p:sp>
      <p:sp>
        <p:nvSpPr>
          <p:cNvPr id="63" name="Rectangle 62">
            <a:extLst>
              <a:ext uri="{FF2B5EF4-FFF2-40B4-BE49-F238E27FC236}">
                <a16:creationId xmlns:a16="http://schemas.microsoft.com/office/drawing/2014/main" id="{6D0831CC-E3D4-2742-B000-8F54D97CF440}"/>
              </a:ext>
            </a:extLst>
          </p:cNvPr>
          <p:cNvSpPr/>
          <p:nvPr/>
        </p:nvSpPr>
        <p:spPr>
          <a:xfrm>
            <a:off x="4495800" y="1365857"/>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r9</a:t>
            </a:r>
          </a:p>
        </p:txBody>
      </p:sp>
      <p:sp>
        <p:nvSpPr>
          <p:cNvPr id="64" name="Rectangle 63">
            <a:extLst>
              <a:ext uri="{FF2B5EF4-FFF2-40B4-BE49-F238E27FC236}">
                <a16:creationId xmlns:a16="http://schemas.microsoft.com/office/drawing/2014/main" id="{D8ACA53F-FCD6-4941-9CFA-CC355A126A9F}"/>
              </a:ext>
            </a:extLst>
          </p:cNvPr>
          <p:cNvSpPr/>
          <p:nvPr/>
        </p:nvSpPr>
        <p:spPr>
          <a:xfrm>
            <a:off x="6072637" y="1392170"/>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r9d</a:t>
            </a:r>
          </a:p>
        </p:txBody>
      </p:sp>
      <p:sp>
        <p:nvSpPr>
          <p:cNvPr id="65" name="Rectangle 64">
            <a:extLst>
              <a:ext uri="{FF2B5EF4-FFF2-40B4-BE49-F238E27FC236}">
                <a16:creationId xmlns:a16="http://schemas.microsoft.com/office/drawing/2014/main" id="{813DE6E5-EB86-BC4E-89AA-AA5569C112DD}"/>
              </a:ext>
            </a:extLst>
          </p:cNvPr>
          <p:cNvSpPr/>
          <p:nvPr/>
        </p:nvSpPr>
        <p:spPr>
          <a:xfrm>
            <a:off x="6938398" y="1429580"/>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r9w</a:t>
            </a:r>
            <a:endParaRPr lang="en-US" sz="1800" b="1" dirty="0">
              <a:solidFill>
                <a:schemeClr val="tx1"/>
              </a:solidFill>
              <a:latin typeface="Consolas" panose="020B0609020204030204" pitchFamily="49" charset="0"/>
              <a:cs typeface="Consolas" panose="020B0609020204030204" pitchFamily="49" charset="0"/>
            </a:endParaRPr>
          </a:p>
        </p:txBody>
      </p:sp>
      <p:sp>
        <p:nvSpPr>
          <p:cNvPr id="66" name="Rectangle 65">
            <a:extLst>
              <a:ext uri="{FF2B5EF4-FFF2-40B4-BE49-F238E27FC236}">
                <a16:creationId xmlns:a16="http://schemas.microsoft.com/office/drawing/2014/main" id="{7F012723-C833-EA45-866F-EBA1E08CCD86}"/>
              </a:ext>
            </a:extLst>
          </p:cNvPr>
          <p:cNvSpPr/>
          <p:nvPr/>
        </p:nvSpPr>
        <p:spPr>
          <a:xfrm>
            <a:off x="4495800" y="1815230"/>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r10</a:t>
            </a:r>
          </a:p>
        </p:txBody>
      </p:sp>
      <p:sp>
        <p:nvSpPr>
          <p:cNvPr id="67" name="Rectangle 66">
            <a:extLst>
              <a:ext uri="{FF2B5EF4-FFF2-40B4-BE49-F238E27FC236}">
                <a16:creationId xmlns:a16="http://schemas.microsoft.com/office/drawing/2014/main" id="{797AD9BC-BDEC-1344-9FEE-7BBFC26E7B3D}"/>
              </a:ext>
            </a:extLst>
          </p:cNvPr>
          <p:cNvSpPr/>
          <p:nvPr/>
        </p:nvSpPr>
        <p:spPr>
          <a:xfrm>
            <a:off x="6072637" y="1841543"/>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r10d</a:t>
            </a:r>
          </a:p>
        </p:txBody>
      </p:sp>
      <p:sp>
        <p:nvSpPr>
          <p:cNvPr id="68" name="Rectangle 67">
            <a:extLst>
              <a:ext uri="{FF2B5EF4-FFF2-40B4-BE49-F238E27FC236}">
                <a16:creationId xmlns:a16="http://schemas.microsoft.com/office/drawing/2014/main" id="{798C74F9-76F2-C641-B235-C804B8C1EA76}"/>
              </a:ext>
            </a:extLst>
          </p:cNvPr>
          <p:cNvSpPr/>
          <p:nvPr/>
        </p:nvSpPr>
        <p:spPr>
          <a:xfrm>
            <a:off x="6938398" y="1878953"/>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r10w</a:t>
            </a:r>
            <a:endParaRPr lang="en-US" sz="1800" b="1" dirty="0">
              <a:solidFill>
                <a:schemeClr val="tx1"/>
              </a:solidFill>
              <a:latin typeface="Consolas" panose="020B0609020204030204" pitchFamily="49" charset="0"/>
              <a:cs typeface="Consolas" panose="020B0609020204030204" pitchFamily="49" charset="0"/>
            </a:endParaRPr>
          </a:p>
        </p:txBody>
      </p:sp>
      <p:sp>
        <p:nvSpPr>
          <p:cNvPr id="69" name="Rectangle 68">
            <a:extLst>
              <a:ext uri="{FF2B5EF4-FFF2-40B4-BE49-F238E27FC236}">
                <a16:creationId xmlns:a16="http://schemas.microsoft.com/office/drawing/2014/main" id="{7A0A6883-A059-424F-9FB8-C5D6D3E63897}"/>
              </a:ext>
            </a:extLst>
          </p:cNvPr>
          <p:cNvSpPr/>
          <p:nvPr/>
        </p:nvSpPr>
        <p:spPr>
          <a:xfrm>
            <a:off x="4495800" y="2266862"/>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r11</a:t>
            </a:r>
          </a:p>
        </p:txBody>
      </p:sp>
      <p:sp>
        <p:nvSpPr>
          <p:cNvPr id="70" name="Rectangle 69">
            <a:extLst>
              <a:ext uri="{FF2B5EF4-FFF2-40B4-BE49-F238E27FC236}">
                <a16:creationId xmlns:a16="http://schemas.microsoft.com/office/drawing/2014/main" id="{25F8E73A-53C3-A345-8180-9A8C5A7C968E}"/>
              </a:ext>
            </a:extLst>
          </p:cNvPr>
          <p:cNvSpPr/>
          <p:nvPr/>
        </p:nvSpPr>
        <p:spPr>
          <a:xfrm>
            <a:off x="6072637" y="2293175"/>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r11d</a:t>
            </a:r>
          </a:p>
        </p:txBody>
      </p:sp>
      <p:sp>
        <p:nvSpPr>
          <p:cNvPr id="71" name="Rectangle 70">
            <a:extLst>
              <a:ext uri="{FF2B5EF4-FFF2-40B4-BE49-F238E27FC236}">
                <a16:creationId xmlns:a16="http://schemas.microsoft.com/office/drawing/2014/main" id="{9059FD26-0223-1947-B72D-DEF713D8F3D1}"/>
              </a:ext>
            </a:extLst>
          </p:cNvPr>
          <p:cNvSpPr/>
          <p:nvPr/>
        </p:nvSpPr>
        <p:spPr>
          <a:xfrm>
            <a:off x="6938398" y="2330585"/>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r11w</a:t>
            </a:r>
            <a:endParaRPr lang="en-US" sz="1800" b="1" dirty="0">
              <a:solidFill>
                <a:schemeClr val="tx1"/>
              </a:solidFill>
              <a:latin typeface="Consolas" panose="020B0609020204030204" pitchFamily="49" charset="0"/>
              <a:cs typeface="Consolas" panose="020B0609020204030204" pitchFamily="49" charset="0"/>
            </a:endParaRPr>
          </a:p>
        </p:txBody>
      </p:sp>
      <p:sp>
        <p:nvSpPr>
          <p:cNvPr id="72" name="Rectangle 71">
            <a:extLst>
              <a:ext uri="{FF2B5EF4-FFF2-40B4-BE49-F238E27FC236}">
                <a16:creationId xmlns:a16="http://schemas.microsoft.com/office/drawing/2014/main" id="{53BB4A87-B4AB-C24A-BC82-C3ED81FF06DB}"/>
              </a:ext>
            </a:extLst>
          </p:cNvPr>
          <p:cNvSpPr/>
          <p:nvPr/>
        </p:nvSpPr>
        <p:spPr>
          <a:xfrm>
            <a:off x="4495800" y="2724063"/>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r12</a:t>
            </a:r>
          </a:p>
        </p:txBody>
      </p:sp>
      <p:sp>
        <p:nvSpPr>
          <p:cNvPr id="73" name="Rectangle 72">
            <a:extLst>
              <a:ext uri="{FF2B5EF4-FFF2-40B4-BE49-F238E27FC236}">
                <a16:creationId xmlns:a16="http://schemas.microsoft.com/office/drawing/2014/main" id="{0250522F-D235-B646-8F46-2DAA021ECD8D}"/>
              </a:ext>
            </a:extLst>
          </p:cNvPr>
          <p:cNvSpPr/>
          <p:nvPr/>
        </p:nvSpPr>
        <p:spPr>
          <a:xfrm>
            <a:off x="6072637" y="2750376"/>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r12d</a:t>
            </a:r>
          </a:p>
        </p:txBody>
      </p:sp>
      <p:sp>
        <p:nvSpPr>
          <p:cNvPr id="74" name="Rectangle 73">
            <a:extLst>
              <a:ext uri="{FF2B5EF4-FFF2-40B4-BE49-F238E27FC236}">
                <a16:creationId xmlns:a16="http://schemas.microsoft.com/office/drawing/2014/main" id="{51837B5E-9CA1-6C43-AF5C-9BECC482088A}"/>
              </a:ext>
            </a:extLst>
          </p:cNvPr>
          <p:cNvSpPr/>
          <p:nvPr/>
        </p:nvSpPr>
        <p:spPr>
          <a:xfrm>
            <a:off x="6938398" y="2787786"/>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r12w</a:t>
            </a:r>
            <a:endParaRPr lang="en-US" sz="1800" b="1" dirty="0">
              <a:solidFill>
                <a:schemeClr val="tx1"/>
              </a:solidFill>
              <a:latin typeface="Consolas" panose="020B0609020204030204" pitchFamily="49" charset="0"/>
              <a:cs typeface="Consolas" panose="020B0609020204030204" pitchFamily="49" charset="0"/>
            </a:endParaRPr>
          </a:p>
        </p:txBody>
      </p:sp>
      <p:sp>
        <p:nvSpPr>
          <p:cNvPr id="75" name="Rectangle 74">
            <a:extLst>
              <a:ext uri="{FF2B5EF4-FFF2-40B4-BE49-F238E27FC236}">
                <a16:creationId xmlns:a16="http://schemas.microsoft.com/office/drawing/2014/main" id="{C925AD03-6717-4144-979A-234A94042294}"/>
              </a:ext>
            </a:extLst>
          </p:cNvPr>
          <p:cNvSpPr/>
          <p:nvPr/>
        </p:nvSpPr>
        <p:spPr>
          <a:xfrm>
            <a:off x="4495800" y="3175695"/>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r13</a:t>
            </a:r>
          </a:p>
        </p:txBody>
      </p:sp>
      <p:sp>
        <p:nvSpPr>
          <p:cNvPr id="76" name="Rectangle 75">
            <a:extLst>
              <a:ext uri="{FF2B5EF4-FFF2-40B4-BE49-F238E27FC236}">
                <a16:creationId xmlns:a16="http://schemas.microsoft.com/office/drawing/2014/main" id="{1FF57AFE-5619-A44E-9E3B-4129EB3E78F1}"/>
              </a:ext>
            </a:extLst>
          </p:cNvPr>
          <p:cNvSpPr/>
          <p:nvPr/>
        </p:nvSpPr>
        <p:spPr>
          <a:xfrm>
            <a:off x="6072637" y="3202008"/>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r13d</a:t>
            </a:r>
          </a:p>
        </p:txBody>
      </p:sp>
      <p:sp>
        <p:nvSpPr>
          <p:cNvPr id="77" name="Rectangle 76">
            <a:extLst>
              <a:ext uri="{FF2B5EF4-FFF2-40B4-BE49-F238E27FC236}">
                <a16:creationId xmlns:a16="http://schemas.microsoft.com/office/drawing/2014/main" id="{31C3F5E6-63DC-F647-9EF5-C92BDED28441}"/>
              </a:ext>
            </a:extLst>
          </p:cNvPr>
          <p:cNvSpPr/>
          <p:nvPr/>
        </p:nvSpPr>
        <p:spPr>
          <a:xfrm>
            <a:off x="6938398" y="3239418"/>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r13w</a:t>
            </a:r>
            <a:endParaRPr lang="en-US" sz="1800" b="1" dirty="0">
              <a:solidFill>
                <a:schemeClr val="tx1"/>
              </a:solidFill>
              <a:latin typeface="Consolas" panose="020B0609020204030204" pitchFamily="49" charset="0"/>
              <a:cs typeface="Consolas" panose="020B0609020204030204" pitchFamily="49" charset="0"/>
            </a:endParaRPr>
          </a:p>
        </p:txBody>
      </p:sp>
      <p:sp>
        <p:nvSpPr>
          <p:cNvPr id="78" name="Rectangle 77">
            <a:extLst>
              <a:ext uri="{FF2B5EF4-FFF2-40B4-BE49-F238E27FC236}">
                <a16:creationId xmlns:a16="http://schemas.microsoft.com/office/drawing/2014/main" id="{5CEC2FCC-5367-234A-81C8-32F5E122CCCA}"/>
              </a:ext>
            </a:extLst>
          </p:cNvPr>
          <p:cNvSpPr/>
          <p:nvPr/>
        </p:nvSpPr>
        <p:spPr>
          <a:xfrm>
            <a:off x="4495800" y="3625068"/>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r14</a:t>
            </a:r>
          </a:p>
        </p:txBody>
      </p:sp>
      <p:sp>
        <p:nvSpPr>
          <p:cNvPr id="79" name="Rectangle 78">
            <a:extLst>
              <a:ext uri="{FF2B5EF4-FFF2-40B4-BE49-F238E27FC236}">
                <a16:creationId xmlns:a16="http://schemas.microsoft.com/office/drawing/2014/main" id="{A7078D20-63DC-6F45-93E8-9DADAE4A72F2}"/>
              </a:ext>
            </a:extLst>
          </p:cNvPr>
          <p:cNvSpPr/>
          <p:nvPr/>
        </p:nvSpPr>
        <p:spPr>
          <a:xfrm>
            <a:off x="6072637" y="3651381"/>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r14d</a:t>
            </a:r>
          </a:p>
        </p:txBody>
      </p:sp>
      <p:sp>
        <p:nvSpPr>
          <p:cNvPr id="80" name="Rectangle 79">
            <a:extLst>
              <a:ext uri="{FF2B5EF4-FFF2-40B4-BE49-F238E27FC236}">
                <a16:creationId xmlns:a16="http://schemas.microsoft.com/office/drawing/2014/main" id="{3CFA23F8-AE9A-4743-95C9-A61EB9666F00}"/>
              </a:ext>
            </a:extLst>
          </p:cNvPr>
          <p:cNvSpPr/>
          <p:nvPr/>
        </p:nvSpPr>
        <p:spPr>
          <a:xfrm>
            <a:off x="6938398" y="3688791"/>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r14w</a:t>
            </a:r>
            <a:endParaRPr lang="en-US" sz="1800" b="1" dirty="0">
              <a:solidFill>
                <a:schemeClr val="tx1"/>
              </a:solidFill>
              <a:latin typeface="Consolas" panose="020B0609020204030204" pitchFamily="49" charset="0"/>
              <a:cs typeface="Consolas" panose="020B0609020204030204" pitchFamily="49" charset="0"/>
            </a:endParaRPr>
          </a:p>
        </p:txBody>
      </p:sp>
      <p:sp>
        <p:nvSpPr>
          <p:cNvPr id="81" name="Rectangle 80">
            <a:extLst>
              <a:ext uri="{FF2B5EF4-FFF2-40B4-BE49-F238E27FC236}">
                <a16:creationId xmlns:a16="http://schemas.microsoft.com/office/drawing/2014/main" id="{B8FE5B43-77AF-4448-859B-F29F99C94159}"/>
              </a:ext>
            </a:extLst>
          </p:cNvPr>
          <p:cNvSpPr/>
          <p:nvPr/>
        </p:nvSpPr>
        <p:spPr>
          <a:xfrm>
            <a:off x="4495800" y="4076700"/>
            <a:ext cx="3276600" cy="457200"/>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r15</a:t>
            </a:r>
          </a:p>
        </p:txBody>
      </p:sp>
      <p:sp>
        <p:nvSpPr>
          <p:cNvPr id="82" name="Rectangle 81">
            <a:extLst>
              <a:ext uri="{FF2B5EF4-FFF2-40B4-BE49-F238E27FC236}">
                <a16:creationId xmlns:a16="http://schemas.microsoft.com/office/drawing/2014/main" id="{83427442-C867-8349-A243-CE995C0796FE}"/>
              </a:ext>
            </a:extLst>
          </p:cNvPr>
          <p:cNvSpPr/>
          <p:nvPr/>
        </p:nvSpPr>
        <p:spPr>
          <a:xfrm>
            <a:off x="6072637" y="4103013"/>
            <a:ext cx="1646926" cy="404574"/>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800" b="1" dirty="0">
                <a:solidFill>
                  <a:schemeClr val="tx1"/>
                </a:solidFill>
                <a:latin typeface="Consolas" panose="020B0609020204030204" pitchFamily="49" charset="0"/>
                <a:cs typeface="Consolas" panose="020B0609020204030204" pitchFamily="49" charset="0"/>
              </a:rPr>
              <a:t>r15d</a:t>
            </a:r>
          </a:p>
        </p:txBody>
      </p:sp>
      <p:sp>
        <p:nvSpPr>
          <p:cNvPr id="83" name="Rectangle 82">
            <a:extLst>
              <a:ext uri="{FF2B5EF4-FFF2-40B4-BE49-F238E27FC236}">
                <a16:creationId xmlns:a16="http://schemas.microsoft.com/office/drawing/2014/main" id="{90468E54-7751-3648-942D-001934F5E4EB}"/>
              </a:ext>
            </a:extLst>
          </p:cNvPr>
          <p:cNvSpPr/>
          <p:nvPr/>
        </p:nvSpPr>
        <p:spPr>
          <a:xfrm>
            <a:off x="6938398" y="4140423"/>
            <a:ext cx="732526" cy="321013"/>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tx1"/>
                </a:solidFill>
                <a:latin typeface="Consolas" panose="020B0609020204030204" pitchFamily="49" charset="0"/>
                <a:cs typeface="Consolas" panose="020B0609020204030204" pitchFamily="49" charset="0"/>
              </a:rPr>
              <a:t>r15w</a:t>
            </a:r>
            <a:endParaRPr lang="en-US" sz="1800" b="1" dirty="0">
              <a:solidFill>
                <a:schemeClr val="tx1"/>
              </a:solidFill>
              <a:latin typeface="Consolas" panose="020B0609020204030204" pitchFamily="49" charset="0"/>
              <a:cs typeface="Consolas" panose="020B0609020204030204" pitchFamily="49" charset="0"/>
            </a:endParaRPr>
          </a:p>
        </p:txBody>
      </p:sp>
      <p:sp>
        <p:nvSpPr>
          <p:cNvPr id="17" name="TextBox 16">
            <a:extLst>
              <a:ext uri="{FF2B5EF4-FFF2-40B4-BE49-F238E27FC236}">
                <a16:creationId xmlns:a16="http://schemas.microsoft.com/office/drawing/2014/main" id="{BD642048-9CA1-1B40-A1C9-B773BB2F8AD1}"/>
              </a:ext>
            </a:extLst>
          </p:cNvPr>
          <p:cNvSpPr txBox="1"/>
          <p:nvPr/>
        </p:nvSpPr>
        <p:spPr>
          <a:xfrm>
            <a:off x="3526108" y="550461"/>
            <a:ext cx="593432" cy="369332"/>
          </a:xfrm>
          <a:prstGeom prst="rect">
            <a:avLst/>
          </a:prstGeom>
          <a:noFill/>
        </p:spPr>
        <p:txBody>
          <a:bodyPr wrap="none" rtlCol="0">
            <a:spAutoFit/>
          </a:bodyPr>
          <a:lstStyle/>
          <a:p>
            <a:r>
              <a:rPr lang="en-US" sz="1800" b="1" dirty="0"/>
              <a:t>16b</a:t>
            </a:r>
          </a:p>
        </p:txBody>
      </p:sp>
      <p:sp>
        <p:nvSpPr>
          <p:cNvPr id="84" name="TextBox 83">
            <a:extLst>
              <a:ext uri="{FF2B5EF4-FFF2-40B4-BE49-F238E27FC236}">
                <a16:creationId xmlns:a16="http://schemas.microsoft.com/office/drawing/2014/main" id="{DB9C24D6-AD6C-D643-9381-1797A87F0C25}"/>
              </a:ext>
            </a:extLst>
          </p:cNvPr>
          <p:cNvSpPr txBox="1"/>
          <p:nvPr/>
        </p:nvSpPr>
        <p:spPr>
          <a:xfrm>
            <a:off x="2621436" y="550461"/>
            <a:ext cx="593432" cy="369332"/>
          </a:xfrm>
          <a:prstGeom prst="rect">
            <a:avLst/>
          </a:prstGeom>
          <a:noFill/>
        </p:spPr>
        <p:txBody>
          <a:bodyPr wrap="none" rtlCol="0">
            <a:spAutoFit/>
          </a:bodyPr>
          <a:lstStyle/>
          <a:p>
            <a:r>
              <a:rPr lang="en-US" sz="1800" b="1" dirty="0"/>
              <a:t>32b</a:t>
            </a:r>
          </a:p>
        </p:txBody>
      </p:sp>
      <p:sp>
        <p:nvSpPr>
          <p:cNvPr id="85" name="TextBox 84">
            <a:extLst>
              <a:ext uri="{FF2B5EF4-FFF2-40B4-BE49-F238E27FC236}">
                <a16:creationId xmlns:a16="http://schemas.microsoft.com/office/drawing/2014/main" id="{96341FD1-25A0-5946-B880-328932D169A3}"/>
              </a:ext>
            </a:extLst>
          </p:cNvPr>
          <p:cNvSpPr txBox="1"/>
          <p:nvPr/>
        </p:nvSpPr>
        <p:spPr>
          <a:xfrm>
            <a:off x="1084466" y="550461"/>
            <a:ext cx="593432" cy="369332"/>
          </a:xfrm>
          <a:prstGeom prst="rect">
            <a:avLst/>
          </a:prstGeom>
          <a:noFill/>
        </p:spPr>
        <p:txBody>
          <a:bodyPr wrap="none" rtlCol="0">
            <a:spAutoFit/>
          </a:bodyPr>
          <a:lstStyle/>
          <a:p>
            <a:r>
              <a:rPr lang="en-US" sz="1800" b="1" dirty="0"/>
              <a:t>64b</a:t>
            </a:r>
          </a:p>
        </p:txBody>
      </p:sp>
      <p:sp>
        <p:nvSpPr>
          <p:cNvPr id="86" name="TextBox 85">
            <a:extLst>
              <a:ext uri="{FF2B5EF4-FFF2-40B4-BE49-F238E27FC236}">
                <a16:creationId xmlns:a16="http://schemas.microsoft.com/office/drawing/2014/main" id="{28B86F79-53F3-BF4E-8EC9-B5EF915CF0E2}"/>
              </a:ext>
            </a:extLst>
          </p:cNvPr>
          <p:cNvSpPr txBox="1"/>
          <p:nvPr/>
        </p:nvSpPr>
        <p:spPr>
          <a:xfrm>
            <a:off x="609600" y="5029797"/>
            <a:ext cx="7802526" cy="430887"/>
          </a:xfrm>
          <a:prstGeom prst="rect">
            <a:avLst/>
          </a:prstGeom>
          <a:noFill/>
        </p:spPr>
        <p:txBody>
          <a:bodyPr wrap="square" rtlCol="0">
            <a:spAutoFit/>
          </a:bodyPr>
          <a:lstStyle/>
          <a:p>
            <a:pPr algn="ctr"/>
            <a:r>
              <a:rPr lang="en-US" sz="2200" dirty="0"/>
              <a:t>there is also a </a:t>
            </a:r>
            <a:r>
              <a:rPr lang="en-US" sz="2200" b="1" dirty="0">
                <a:latin typeface="Consolas" panose="020B0609020204030204" pitchFamily="49" charset="0"/>
                <a:cs typeface="Consolas" panose="020B0609020204030204" pitchFamily="49" charset="0"/>
              </a:rPr>
              <a:t>FLAGS</a:t>
            </a:r>
            <a:r>
              <a:rPr lang="en-US" sz="2200" dirty="0"/>
              <a:t> register for, uh. </a:t>
            </a:r>
            <a:r>
              <a:rPr lang="en-US" sz="2200" i="1" dirty="0"/>
              <a:t>flags.</a:t>
            </a:r>
          </a:p>
        </p:txBody>
      </p:sp>
    </p:spTree>
    <p:extLst>
      <p:ext uri="{BB962C8B-B14F-4D97-AF65-F5344CB8AC3E}">
        <p14:creationId xmlns:p14="http://schemas.microsoft.com/office/powerpoint/2010/main" val="19307626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8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0"/>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6"/>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8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0"/>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1"/>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2"/>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3"/>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65"/>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66"/>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7"/>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68"/>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69"/>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7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71"/>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72"/>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73"/>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74"/>
                                        </p:tgtEl>
                                        <p:attrNameLst>
                                          <p:attrName>style.visibility</p:attrName>
                                        </p:attrNameLst>
                                      </p:cBhvr>
                                      <p:to>
                                        <p:strVal val="visible"/>
                                      </p:to>
                                    </p:set>
                                  </p:childTnLst>
                                </p:cTn>
                              </p:par>
                              <p:par>
                                <p:cTn id="95" presetID="1" presetClass="entr" presetSubtype="0" fill="hold" grpId="0" nodeType="withEffect">
                                  <p:stCondLst>
                                    <p:cond delay="0"/>
                                  </p:stCondLst>
                                  <p:childTnLst>
                                    <p:set>
                                      <p:cBhvr>
                                        <p:cTn id="96" dur="1" fill="hold">
                                          <p:stCondLst>
                                            <p:cond delay="0"/>
                                          </p:stCondLst>
                                        </p:cTn>
                                        <p:tgtEl>
                                          <p:spTgt spid="75"/>
                                        </p:tgtEl>
                                        <p:attrNameLst>
                                          <p:attrName>style.visibility</p:attrName>
                                        </p:attrNameLst>
                                      </p:cBhvr>
                                      <p:to>
                                        <p:strVal val="visible"/>
                                      </p:to>
                                    </p:set>
                                  </p:childTnLst>
                                </p:cTn>
                              </p:par>
                              <p:par>
                                <p:cTn id="97" presetID="1" presetClass="entr" presetSubtype="0" fill="hold" grpId="0" nodeType="withEffect">
                                  <p:stCondLst>
                                    <p:cond delay="0"/>
                                  </p:stCondLst>
                                  <p:childTnLst>
                                    <p:set>
                                      <p:cBhvr>
                                        <p:cTn id="98" dur="1" fill="hold">
                                          <p:stCondLst>
                                            <p:cond delay="0"/>
                                          </p:stCondLst>
                                        </p:cTn>
                                        <p:tgtEl>
                                          <p:spTgt spid="76"/>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77"/>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78"/>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7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80"/>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81"/>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82"/>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83"/>
                                        </p:tgtEl>
                                        <p:attrNameLst>
                                          <p:attrName>style.visibility</p:attrName>
                                        </p:attrNameLst>
                                      </p:cBhvr>
                                      <p:to>
                                        <p:strVal val="visible"/>
                                      </p:to>
                                    </p:set>
                                  </p:childTnLst>
                                </p:cTn>
                              </p:par>
                            </p:childTnLst>
                          </p:cTn>
                        </p:par>
                      </p:childTnLst>
                    </p:cTn>
                  </p:par>
                  <p:par>
                    <p:cTn id="113" fill="hold">
                      <p:stCondLst>
                        <p:cond delay="indefinite"/>
                      </p:stCondLst>
                      <p:childTnLst>
                        <p:par>
                          <p:cTn id="114" fill="hold">
                            <p:stCondLst>
                              <p:cond delay="0"/>
                            </p:stCondLst>
                            <p:childTnLst>
                              <p:par>
                                <p:cTn id="115" presetID="1" presetClass="entr" presetSubtype="0" fill="hold" grpId="0" nodeType="clickEffect">
                                  <p:stCondLst>
                                    <p:cond delay="0"/>
                                  </p:stCondLst>
                                  <p:childTnLst>
                                    <p:set>
                                      <p:cBhvr>
                                        <p:cTn id="116" dur="1" fill="hold">
                                          <p:stCondLst>
                                            <p:cond delay="0"/>
                                          </p:stCondLst>
                                        </p:cTn>
                                        <p:tgtEl>
                                          <p:spTgt spid="18"/>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6" grpId="0" animBg="1"/>
      <p:bldP spid="28"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P spid="71" grpId="0" animBg="1"/>
      <p:bldP spid="72" grpId="0" animBg="1"/>
      <p:bldP spid="73" grpId="0" animBg="1"/>
      <p:bldP spid="74" grpId="0" animBg="1"/>
      <p:bldP spid="75" grpId="0" animBg="1"/>
      <p:bldP spid="76" grpId="0" animBg="1"/>
      <p:bldP spid="77" grpId="0" animBg="1"/>
      <p:bldP spid="78" grpId="0" animBg="1"/>
      <p:bldP spid="79" grpId="0" animBg="1"/>
      <p:bldP spid="80" grpId="0" animBg="1"/>
      <p:bldP spid="81" grpId="0" animBg="1"/>
      <p:bldP spid="82" grpId="0" animBg="1"/>
      <p:bldP spid="83" grpId="0" animBg="1"/>
      <p:bldP spid="17" grpId="0"/>
      <p:bldP spid="84" grpId="0"/>
      <p:bldP spid="85" grpId="0"/>
      <p:bldP spid="8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2BDB0-078A-4640-A66C-65AE617154EC}"/>
              </a:ext>
            </a:extLst>
          </p:cNvPr>
          <p:cNvSpPr>
            <a:spLocks noGrp="1"/>
          </p:cNvSpPr>
          <p:nvPr>
            <p:ph type="title"/>
          </p:nvPr>
        </p:nvSpPr>
        <p:spPr/>
        <p:txBody>
          <a:bodyPr/>
          <a:lstStyle/>
          <a:p>
            <a:r>
              <a:rPr lang="en-US" dirty="0"/>
              <a:t>Register parts</a:t>
            </a:r>
          </a:p>
        </p:txBody>
      </p:sp>
      <p:sp>
        <p:nvSpPr>
          <p:cNvPr id="3" name="Content Placeholder 2">
            <a:extLst>
              <a:ext uri="{FF2B5EF4-FFF2-40B4-BE49-F238E27FC236}">
                <a16:creationId xmlns:a16="http://schemas.microsoft.com/office/drawing/2014/main" id="{E8C8BBBB-31D2-8549-9E8D-7A8A027F23E3}"/>
              </a:ext>
            </a:extLst>
          </p:cNvPr>
          <p:cNvSpPr>
            <a:spLocks noGrp="1"/>
          </p:cNvSpPr>
          <p:nvPr>
            <p:ph idx="1"/>
          </p:nvPr>
        </p:nvSpPr>
        <p:spPr>
          <a:xfrm>
            <a:off x="152400" y="495302"/>
            <a:ext cx="8991600" cy="495300"/>
          </a:xfrm>
        </p:spPr>
        <p:txBody>
          <a:bodyPr/>
          <a:lstStyle/>
          <a:p>
            <a:r>
              <a:rPr lang="en-US" dirty="0"/>
              <a:t>unlike in MIPS, you can access </a:t>
            </a:r>
            <a:r>
              <a:rPr lang="en-US" i="1" dirty="0"/>
              <a:t>parts</a:t>
            </a:r>
            <a:r>
              <a:rPr lang="en-US" dirty="0"/>
              <a:t> of registers in x64.</a:t>
            </a:r>
          </a:p>
        </p:txBody>
      </p:sp>
      <p:sp>
        <p:nvSpPr>
          <p:cNvPr id="4" name="Footer Placeholder 3">
            <a:extLst>
              <a:ext uri="{FF2B5EF4-FFF2-40B4-BE49-F238E27FC236}">
                <a16:creationId xmlns:a16="http://schemas.microsoft.com/office/drawing/2014/main" id="{18164009-BCE6-7D47-B223-A4B47BD70FC8}"/>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037E9001-4945-DC48-983A-972CC1DB2019}"/>
              </a:ext>
            </a:extLst>
          </p:cNvPr>
          <p:cNvSpPr>
            <a:spLocks noGrp="1"/>
          </p:cNvSpPr>
          <p:nvPr>
            <p:ph type="sldNum" sz="quarter" idx="12"/>
          </p:nvPr>
        </p:nvSpPr>
        <p:spPr/>
        <p:txBody>
          <a:bodyPr/>
          <a:lstStyle/>
          <a:p>
            <a:fld id="{3552B95B-556F-44BD-91A5-D80C1B9E2BB3}" type="slidenum">
              <a:rPr lang="en-US" smtClean="0"/>
              <a:pPr/>
              <a:t>7</a:t>
            </a:fld>
            <a:endParaRPr lang="en-US"/>
          </a:p>
        </p:txBody>
      </p:sp>
      <p:sp>
        <p:nvSpPr>
          <p:cNvPr id="6" name="Rectangle 5">
            <a:extLst>
              <a:ext uri="{FF2B5EF4-FFF2-40B4-BE49-F238E27FC236}">
                <a16:creationId xmlns:a16="http://schemas.microsoft.com/office/drawing/2014/main" id="{E6B7106F-F160-984F-A3F2-8741D9EC2E21}"/>
              </a:ext>
            </a:extLst>
          </p:cNvPr>
          <p:cNvSpPr/>
          <p:nvPr/>
        </p:nvSpPr>
        <p:spPr>
          <a:xfrm>
            <a:off x="605402" y="1516895"/>
            <a:ext cx="8089728" cy="817283"/>
          </a:xfrm>
          <a:prstGeom prst="rect">
            <a:avLst/>
          </a:prstGeom>
          <a:solidFill>
            <a:schemeClr val="accent2">
              <a:lumMod val="60000"/>
              <a:lumOff val="4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600" b="1" dirty="0" err="1">
                <a:solidFill>
                  <a:schemeClr val="tx1"/>
                </a:solidFill>
                <a:latin typeface="Consolas" panose="020B0609020204030204" pitchFamily="49" charset="0"/>
                <a:cs typeface="Consolas" panose="020B0609020204030204" pitchFamily="49" charset="0"/>
              </a:rPr>
              <a:t>rax</a:t>
            </a:r>
            <a:endParaRPr lang="en-US" sz="3600" b="1" dirty="0">
              <a:solidFill>
                <a:schemeClr val="tx1"/>
              </a:solidFill>
              <a:latin typeface="Consolas" panose="020B0609020204030204" pitchFamily="49" charset="0"/>
              <a:cs typeface="Consolas" panose="020B0609020204030204" pitchFamily="49" charset="0"/>
            </a:endParaRPr>
          </a:p>
        </p:txBody>
      </p:sp>
      <p:sp>
        <p:nvSpPr>
          <p:cNvPr id="7" name="Rectangle 6">
            <a:extLst>
              <a:ext uri="{FF2B5EF4-FFF2-40B4-BE49-F238E27FC236}">
                <a16:creationId xmlns:a16="http://schemas.microsoft.com/office/drawing/2014/main" id="{5958424C-E7AC-C54C-BE10-613CD1F29462}"/>
              </a:ext>
            </a:extLst>
          </p:cNvPr>
          <p:cNvSpPr/>
          <p:nvPr/>
        </p:nvSpPr>
        <p:spPr>
          <a:xfrm>
            <a:off x="4602480" y="1563931"/>
            <a:ext cx="4066161" cy="723210"/>
          </a:xfrm>
          <a:prstGeom prst="rect">
            <a:avLst/>
          </a:prstGeom>
          <a:solidFill>
            <a:schemeClr val="accent2">
              <a:lumMod val="40000"/>
              <a:lumOff val="6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err="1">
                <a:solidFill>
                  <a:schemeClr val="tx1"/>
                </a:solidFill>
                <a:latin typeface="Consolas" panose="020B0609020204030204" pitchFamily="49" charset="0"/>
                <a:cs typeface="Consolas" panose="020B0609020204030204" pitchFamily="49" charset="0"/>
              </a:rPr>
              <a:t>eax</a:t>
            </a:r>
            <a:endParaRPr lang="en-US" sz="2800" b="1" dirty="0">
              <a:solidFill>
                <a:schemeClr val="tx1"/>
              </a:solidFill>
              <a:latin typeface="Consolas" panose="020B0609020204030204" pitchFamily="49" charset="0"/>
              <a:cs typeface="Consolas" panose="020B0609020204030204" pitchFamily="49" charset="0"/>
            </a:endParaRPr>
          </a:p>
        </p:txBody>
      </p:sp>
      <p:sp>
        <p:nvSpPr>
          <p:cNvPr id="8" name="Rectangle 7">
            <a:extLst>
              <a:ext uri="{FF2B5EF4-FFF2-40B4-BE49-F238E27FC236}">
                <a16:creationId xmlns:a16="http://schemas.microsoft.com/office/drawing/2014/main" id="{DE82AB87-5F3D-C645-87F3-C4D46B51FE33}"/>
              </a:ext>
            </a:extLst>
          </p:cNvPr>
          <p:cNvSpPr/>
          <p:nvPr/>
        </p:nvSpPr>
        <p:spPr>
          <a:xfrm>
            <a:off x="6629400" y="1608559"/>
            <a:ext cx="2008761" cy="640080"/>
          </a:xfrm>
          <a:prstGeom prst="rect">
            <a:avLst/>
          </a:prstGeom>
          <a:solidFill>
            <a:schemeClr val="accent2">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ax</a:t>
            </a:r>
            <a:endParaRPr lang="en-US" sz="2800" b="1" dirty="0">
              <a:solidFill>
                <a:schemeClr val="tx1"/>
              </a:solidFill>
              <a:latin typeface="Consolas" panose="020B0609020204030204" pitchFamily="49" charset="0"/>
              <a:cs typeface="Consolas" panose="020B0609020204030204" pitchFamily="49" charset="0"/>
            </a:endParaRPr>
          </a:p>
        </p:txBody>
      </p:sp>
      <p:sp>
        <p:nvSpPr>
          <p:cNvPr id="10" name="Rectangle 9">
            <a:extLst>
              <a:ext uri="{FF2B5EF4-FFF2-40B4-BE49-F238E27FC236}">
                <a16:creationId xmlns:a16="http://schemas.microsoft.com/office/drawing/2014/main" id="{97470229-8A18-7942-87D8-E0E115AE1238}"/>
              </a:ext>
            </a:extLst>
          </p:cNvPr>
          <p:cNvSpPr/>
          <p:nvPr/>
        </p:nvSpPr>
        <p:spPr>
          <a:xfrm>
            <a:off x="6629400" y="2903220"/>
            <a:ext cx="1005840" cy="64008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ah</a:t>
            </a:r>
            <a:endParaRPr lang="en-US" sz="2800" b="1" dirty="0">
              <a:solidFill>
                <a:schemeClr val="tx1"/>
              </a:solidFill>
              <a:latin typeface="Consolas" panose="020B0609020204030204" pitchFamily="49" charset="0"/>
              <a:cs typeface="Consolas" panose="020B0609020204030204" pitchFamily="49" charset="0"/>
            </a:endParaRPr>
          </a:p>
        </p:txBody>
      </p:sp>
      <p:sp>
        <p:nvSpPr>
          <p:cNvPr id="11" name="Rectangle 10">
            <a:extLst>
              <a:ext uri="{FF2B5EF4-FFF2-40B4-BE49-F238E27FC236}">
                <a16:creationId xmlns:a16="http://schemas.microsoft.com/office/drawing/2014/main" id="{BD53A6C1-F0EE-AA45-933E-646DA87606ED}"/>
              </a:ext>
            </a:extLst>
          </p:cNvPr>
          <p:cNvSpPr/>
          <p:nvPr/>
        </p:nvSpPr>
        <p:spPr>
          <a:xfrm>
            <a:off x="7633780" y="2903220"/>
            <a:ext cx="1005840" cy="64008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latin typeface="Consolas" panose="020B0609020204030204" pitchFamily="49" charset="0"/>
                <a:cs typeface="Consolas" panose="020B0609020204030204" pitchFamily="49" charset="0"/>
              </a:rPr>
              <a:t>al</a:t>
            </a:r>
            <a:endParaRPr lang="en-US" sz="2800" b="1" dirty="0">
              <a:solidFill>
                <a:schemeClr val="tx1"/>
              </a:solidFill>
              <a:latin typeface="Consolas" panose="020B0609020204030204" pitchFamily="49" charset="0"/>
              <a:cs typeface="Consolas" panose="020B0609020204030204" pitchFamily="49" charset="0"/>
            </a:endParaRPr>
          </a:p>
        </p:txBody>
      </p:sp>
      <p:sp>
        <p:nvSpPr>
          <p:cNvPr id="12" name="TextBox 11">
            <a:extLst>
              <a:ext uri="{FF2B5EF4-FFF2-40B4-BE49-F238E27FC236}">
                <a16:creationId xmlns:a16="http://schemas.microsoft.com/office/drawing/2014/main" id="{F5EEE2E9-71DD-D646-BCD2-AA942D85C443}"/>
              </a:ext>
            </a:extLst>
          </p:cNvPr>
          <p:cNvSpPr txBox="1"/>
          <p:nvPr/>
        </p:nvSpPr>
        <p:spPr>
          <a:xfrm>
            <a:off x="590162" y="1116785"/>
            <a:ext cx="479618" cy="400110"/>
          </a:xfrm>
          <a:prstGeom prst="rect">
            <a:avLst/>
          </a:prstGeom>
          <a:noFill/>
        </p:spPr>
        <p:txBody>
          <a:bodyPr wrap="none" rtlCol="0">
            <a:spAutoFit/>
          </a:bodyPr>
          <a:lstStyle/>
          <a:p>
            <a:r>
              <a:rPr lang="en-US" sz="2000" b="1" i="1" dirty="0"/>
              <a:t>63</a:t>
            </a:r>
          </a:p>
        </p:txBody>
      </p:sp>
      <p:sp>
        <p:nvSpPr>
          <p:cNvPr id="13" name="TextBox 12">
            <a:extLst>
              <a:ext uri="{FF2B5EF4-FFF2-40B4-BE49-F238E27FC236}">
                <a16:creationId xmlns:a16="http://schemas.microsoft.com/office/drawing/2014/main" id="{2492C30A-CCCE-2143-B502-88FF2517A8C1}"/>
              </a:ext>
            </a:extLst>
          </p:cNvPr>
          <p:cNvSpPr txBox="1"/>
          <p:nvPr/>
        </p:nvSpPr>
        <p:spPr>
          <a:xfrm>
            <a:off x="4530344" y="1140303"/>
            <a:ext cx="479618" cy="400110"/>
          </a:xfrm>
          <a:prstGeom prst="rect">
            <a:avLst/>
          </a:prstGeom>
          <a:noFill/>
        </p:spPr>
        <p:txBody>
          <a:bodyPr wrap="none" rtlCol="0">
            <a:spAutoFit/>
          </a:bodyPr>
          <a:lstStyle/>
          <a:p>
            <a:r>
              <a:rPr lang="en-US" sz="2000" b="1" i="1" dirty="0"/>
              <a:t>31</a:t>
            </a:r>
          </a:p>
        </p:txBody>
      </p:sp>
      <p:sp>
        <p:nvSpPr>
          <p:cNvPr id="14" name="TextBox 13">
            <a:extLst>
              <a:ext uri="{FF2B5EF4-FFF2-40B4-BE49-F238E27FC236}">
                <a16:creationId xmlns:a16="http://schemas.microsoft.com/office/drawing/2014/main" id="{45D22E4A-FB4C-1A4F-9847-E61FDAEDB6E0}"/>
              </a:ext>
            </a:extLst>
          </p:cNvPr>
          <p:cNvSpPr txBox="1"/>
          <p:nvPr/>
        </p:nvSpPr>
        <p:spPr>
          <a:xfrm>
            <a:off x="8458200" y="1140303"/>
            <a:ext cx="332142" cy="400110"/>
          </a:xfrm>
          <a:prstGeom prst="rect">
            <a:avLst/>
          </a:prstGeom>
          <a:noFill/>
        </p:spPr>
        <p:txBody>
          <a:bodyPr wrap="none" rtlCol="0">
            <a:spAutoFit/>
          </a:bodyPr>
          <a:lstStyle/>
          <a:p>
            <a:r>
              <a:rPr lang="en-US" sz="2000" b="1" i="1" dirty="0"/>
              <a:t>0</a:t>
            </a:r>
          </a:p>
        </p:txBody>
      </p:sp>
      <p:sp>
        <p:nvSpPr>
          <p:cNvPr id="16" name="TextBox 15">
            <a:extLst>
              <a:ext uri="{FF2B5EF4-FFF2-40B4-BE49-F238E27FC236}">
                <a16:creationId xmlns:a16="http://schemas.microsoft.com/office/drawing/2014/main" id="{82D6D0F8-87ED-414D-9F66-5D45B4037679}"/>
              </a:ext>
            </a:extLst>
          </p:cNvPr>
          <p:cNvSpPr txBox="1"/>
          <p:nvPr/>
        </p:nvSpPr>
        <p:spPr>
          <a:xfrm>
            <a:off x="6563201" y="1140303"/>
            <a:ext cx="479618" cy="400110"/>
          </a:xfrm>
          <a:prstGeom prst="rect">
            <a:avLst/>
          </a:prstGeom>
          <a:noFill/>
        </p:spPr>
        <p:txBody>
          <a:bodyPr wrap="none" rtlCol="0">
            <a:spAutoFit/>
          </a:bodyPr>
          <a:lstStyle/>
          <a:p>
            <a:r>
              <a:rPr lang="en-US" sz="2000" b="1" i="1" dirty="0"/>
              <a:t>15</a:t>
            </a:r>
          </a:p>
        </p:txBody>
      </p:sp>
      <p:sp>
        <p:nvSpPr>
          <p:cNvPr id="17" name="TextBox 16">
            <a:extLst>
              <a:ext uri="{FF2B5EF4-FFF2-40B4-BE49-F238E27FC236}">
                <a16:creationId xmlns:a16="http://schemas.microsoft.com/office/drawing/2014/main" id="{C3E8D984-B2E3-EE49-96B5-8EA8717083B6}"/>
              </a:ext>
            </a:extLst>
          </p:cNvPr>
          <p:cNvSpPr txBox="1"/>
          <p:nvPr/>
        </p:nvSpPr>
        <p:spPr>
          <a:xfrm>
            <a:off x="8344980" y="2536221"/>
            <a:ext cx="332142" cy="400110"/>
          </a:xfrm>
          <a:prstGeom prst="rect">
            <a:avLst/>
          </a:prstGeom>
          <a:noFill/>
        </p:spPr>
        <p:txBody>
          <a:bodyPr wrap="none" rtlCol="0">
            <a:spAutoFit/>
          </a:bodyPr>
          <a:lstStyle/>
          <a:p>
            <a:r>
              <a:rPr lang="en-US" sz="2000" b="1" i="1" dirty="0"/>
              <a:t>0</a:t>
            </a:r>
          </a:p>
        </p:txBody>
      </p:sp>
      <p:sp>
        <p:nvSpPr>
          <p:cNvPr id="18" name="TextBox 17">
            <a:extLst>
              <a:ext uri="{FF2B5EF4-FFF2-40B4-BE49-F238E27FC236}">
                <a16:creationId xmlns:a16="http://schemas.microsoft.com/office/drawing/2014/main" id="{902723E7-95EB-9F42-A9B9-167976607062}"/>
              </a:ext>
            </a:extLst>
          </p:cNvPr>
          <p:cNvSpPr txBox="1"/>
          <p:nvPr/>
        </p:nvSpPr>
        <p:spPr>
          <a:xfrm>
            <a:off x="6563201" y="2536221"/>
            <a:ext cx="479618" cy="400110"/>
          </a:xfrm>
          <a:prstGeom prst="rect">
            <a:avLst/>
          </a:prstGeom>
          <a:noFill/>
        </p:spPr>
        <p:txBody>
          <a:bodyPr wrap="none" rtlCol="0">
            <a:spAutoFit/>
          </a:bodyPr>
          <a:lstStyle/>
          <a:p>
            <a:r>
              <a:rPr lang="en-US" sz="2000" b="1" i="1" dirty="0"/>
              <a:t>15</a:t>
            </a:r>
          </a:p>
        </p:txBody>
      </p:sp>
      <p:sp>
        <p:nvSpPr>
          <p:cNvPr id="19" name="TextBox 18">
            <a:extLst>
              <a:ext uri="{FF2B5EF4-FFF2-40B4-BE49-F238E27FC236}">
                <a16:creationId xmlns:a16="http://schemas.microsoft.com/office/drawing/2014/main" id="{B7B4F69B-2393-164C-955A-79C4E4DA0AC5}"/>
              </a:ext>
            </a:extLst>
          </p:cNvPr>
          <p:cNvSpPr txBox="1"/>
          <p:nvPr/>
        </p:nvSpPr>
        <p:spPr>
          <a:xfrm>
            <a:off x="7301638" y="2536221"/>
            <a:ext cx="332142" cy="400110"/>
          </a:xfrm>
          <a:prstGeom prst="rect">
            <a:avLst/>
          </a:prstGeom>
          <a:noFill/>
        </p:spPr>
        <p:txBody>
          <a:bodyPr wrap="none" rtlCol="0">
            <a:spAutoFit/>
          </a:bodyPr>
          <a:lstStyle/>
          <a:p>
            <a:r>
              <a:rPr lang="en-US" sz="2000" b="1" i="1" dirty="0"/>
              <a:t>8</a:t>
            </a:r>
          </a:p>
        </p:txBody>
      </p:sp>
      <p:sp>
        <p:nvSpPr>
          <p:cNvPr id="20" name="TextBox 19">
            <a:extLst>
              <a:ext uri="{FF2B5EF4-FFF2-40B4-BE49-F238E27FC236}">
                <a16:creationId xmlns:a16="http://schemas.microsoft.com/office/drawing/2014/main" id="{C1874B68-F3FD-3C4A-84D6-9773735FA3E5}"/>
              </a:ext>
            </a:extLst>
          </p:cNvPr>
          <p:cNvSpPr txBox="1"/>
          <p:nvPr/>
        </p:nvSpPr>
        <p:spPr>
          <a:xfrm>
            <a:off x="7596278" y="2536221"/>
            <a:ext cx="332142" cy="400110"/>
          </a:xfrm>
          <a:prstGeom prst="rect">
            <a:avLst/>
          </a:prstGeom>
          <a:noFill/>
        </p:spPr>
        <p:txBody>
          <a:bodyPr wrap="none" rtlCol="0">
            <a:spAutoFit/>
          </a:bodyPr>
          <a:lstStyle/>
          <a:p>
            <a:r>
              <a:rPr lang="en-US" sz="2000" b="1" i="1" dirty="0"/>
              <a:t>7</a:t>
            </a:r>
          </a:p>
        </p:txBody>
      </p:sp>
      <p:sp>
        <p:nvSpPr>
          <p:cNvPr id="21" name="TextBox 20">
            <a:extLst>
              <a:ext uri="{FF2B5EF4-FFF2-40B4-BE49-F238E27FC236}">
                <a16:creationId xmlns:a16="http://schemas.microsoft.com/office/drawing/2014/main" id="{D87208B1-B003-2D42-A5B0-6BF86D186862}"/>
              </a:ext>
            </a:extLst>
          </p:cNvPr>
          <p:cNvSpPr txBox="1"/>
          <p:nvPr/>
        </p:nvSpPr>
        <p:spPr>
          <a:xfrm>
            <a:off x="492651" y="2642056"/>
            <a:ext cx="3159391" cy="430887"/>
          </a:xfrm>
          <a:prstGeom prst="rect">
            <a:avLst/>
          </a:prstGeom>
          <a:noFill/>
        </p:spPr>
        <p:txBody>
          <a:bodyPr wrap="none" rtlCol="0">
            <a:spAutoFit/>
          </a:bodyPr>
          <a:lstStyle/>
          <a:p>
            <a:pPr algn="ctr"/>
            <a:r>
              <a:rPr lang="en-US" sz="2200" b="1" dirty="0" err="1">
                <a:solidFill>
                  <a:srgbClr val="FF0000"/>
                </a:solidFill>
                <a:latin typeface="Consolas" panose="020B0609020204030204" pitchFamily="49" charset="0"/>
                <a:cs typeface="Consolas" panose="020B0609020204030204" pitchFamily="49" charset="0"/>
              </a:rPr>
              <a:t>rax</a:t>
            </a:r>
            <a:r>
              <a:rPr lang="en-US" sz="2200" dirty="0"/>
              <a:t> is a 64-bit register…</a:t>
            </a:r>
          </a:p>
        </p:txBody>
      </p:sp>
      <p:sp>
        <p:nvSpPr>
          <p:cNvPr id="22" name="TextBox 21">
            <a:extLst>
              <a:ext uri="{FF2B5EF4-FFF2-40B4-BE49-F238E27FC236}">
                <a16:creationId xmlns:a16="http://schemas.microsoft.com/office/drawing/2014/main" id="{73E2BC66-9342-A744-8CD0-6CB0C2A4DFBA}"/>
              </a:ext>
            </a:extLst>
          </p:cNvPr>
          <p:cNvSpPr txBox="1"/>
          <p:nvPr/>
        </p:nvSpPr>
        <p:spPr>
          <a:xfrm>
            <a:off x="893680" y="3135869"/>
            <a:ext cx="3548149" cy="769441"/>
          </a:xfrm>
          <a:prstGeom prst="rect">
            <a:avLst/>
          </a:prstGeom>
          <a:noFill/>
        </p:spPr>
        <p:txBody>
          <a:bodyPr wrap="square" rtlCol="0">
            <a:spAutoFit/>
          </a:bodyPr>
          <a:lstStyle/>
          <a:p>
            <a:pPr algn="ctr"/>
            <a:r>
              <a:rPr lang="en-US" sz="2200" dirty="0"/>
              <a:t>and </a:t>
            </a:r>
            <a:r>
              <a:rPr lang="en-US" sz="2200" b="1" dirty="0" err="1">
                <a:solidFill>
                  <a:srgbClr val="FF0000"/>
                </a:solidFill>
                <a:latin typeface="Consolas" panose="020B0609020204030204" pitchFamily="49" charset="0"/>
                <a:cs typeface="Consolas" panose="020B0609020204030204" pitchFamily="49" charset="0"/>
              </a:rPr>
              <a:t>eax</a:t>
            </a:r>
            <a:r>
              <a:rPr lang="en-US" sz="2200" dirty="0"/>
              <a:t> is the name for the lower 32 bits of it.</a:t>
            </a:r>
          </a:p>
        </p:txBody>
      </p:sp>
      <p:sp>
        <p:nvSpPr>
          <p:cNvPr id="23" name="TextBox 22">
            <a:extLst>
              <a:ext uri="{FF2B5EF4-FFF2-40B4-BE49-F238E27FC236}">
                <a16:creationId xmlns:a16="http://schemas.microsoft.com/office/drawing/2014/main" id="{847B008D-1DD2-3E40-897A-E414C5B75959}"/>
              </a:ext>
            </a:extLst>
          </p:cNvPr>
          <p:cNvSpPr txBox="1"/>
          <p:nvPr/>
        </p:nvSpPr>
        <p:spPr>
          <a:xfrm>
            <a:off x="1461813" y="3938595"/>
            <a:ext cx="3548149" cy="430887"/>
          </a:xfrm>
          <a:prstGeom prst="rect">
            <a:avLst/>
          </a:prstGeom>
          <a:noFill/>
        </p:spPr>
        <p:txBody>
          <a:bodyPr wrap="square" rtlCol="0">
            <a:spAutoFit/>
          </a:bodyPr>
          <a:lstStyle/>
          <a:p>
            <a:pPr algn="ctr"/>
            <a:r>
              <a:rPr lang="en-US" sz="2200" b="1" dirty="0">
                <a:solidFill>
                  <a:srgbClr val="FF0000"/>
                </a:solidFill>
                <a:latin typeface="Consolas" panose="020B0609020204030204" pitchFamily="49" charset="0"/>
                <a:cs typeface="Consolas" panose="020B0609020204030204" pitchFamily="49" charset="0"/>
              </a:rPr>
              <a:t>ax</a:t>
            </a:r>
            <a:r>
              <a:rPr lang="en-US" sz="2200" dirty="0"/>
              <a:t> is the low 16 bits…</a:t>
            </a:r>
          </a:p>
        </p:txBody>
      </p:sp>
      <p:sp>
        <p:nvSpPr>
          <p:cNvPr id="24" name="TextBox 23">
            <a:extLst>
              <a:ext uri="{FF2B5EF4-FFF2-40B4-BE49-F238E27FC236}">
                <a16:creationId xmlns:a16="http://schemas.microsoft.com/office/drawing/2014/main" id="{04E9365F-4BAA-1048-B191-94BB452EB51D}"/>
              </a:ext>
            </a:extLst>
          </p:cNvPr>
          <p:cNvSpPr txBox="1"/>
          <p:nvPr/>
        </p:nvSpPr>
        <p:spPr>
          <a:xfrm>
            <a:off x="2209800" y="4416414"/>
            <a:ext cx="3913233" cy="769441"/>
          </a:xfrm>
          <a:prstGeom prst="rect">
            <a:avLst/>
          </a:prstGeom>
          <a:noFill/>
        </p:spPr>
        <p:txBody>
          <a:bodyPr wrap="square" rtlCol="0">
            <a:spAutoFit/>
          </a:bodyPr>
          <a:lstStyle/>
          <a:p>
            <a:pPr algn="ctr"/>
            <a:r>
              <a:rPr lang="en-US" sz="2200" dirty="0"/>
              <a:t>and even </a:t>
            </a:r>
            <a:r>
              <a:rPr lang="en-US" sz="2200" i="1" dirty="0"/>
              <a:t>that</a:t>
            </a:r>
            <a:r>
              <a:rPr lang="en-US" sz="2200" dirty="0"/>
              <a:t> is split into two 8-bit halves, </a:t>
            </a:r>
            <a:r>
              <a:rPr lang="en-US" sz="2200" b="1" dirty="0">
                <a:solidFill>
                  <a:srgbClr val="FF0000"/>
                </a:solidFill>
                <a:latin typeface="Consolas" panose="020B0609020204030204" pitchFamily="49" charset="0"/>
                <a:cs typeface="Consolas" panose="020B0609020204030204" pitchFamily="49" charset="0"/>
              </a:rPr>
              <a:t>ah</a:t>
            </a:r>
            <a:r>
              <a:rPr lang="en-US" sz="2200" dirty="0"/>
              <a:t> and </a:t>
            </a:r>
            <a:r>
              <a:rPr lang="en-US" sz="2200" b="1" dirty="0">
                <a:solidFill>
                  <a:srgbClr val="FF0000"/>
                </a:solidFill>
                <a:latin typeface="Consolas" panose="020B0609020204030204" pitchFamily="49" charset="0"/>
                <a:cs typeface="Consolas" panose="020B0609020204030204" pitchFamily="49" charset="0"/>
              </a:rPr>
              <a:t>al</a:t>
            </a:r>
            <a:r>
              <a:rPr lang="en-US" sz="2200" dirty="0"/>
              <a:t>!</a:t>
            </a:r>
          </a:p>
        </p:txBody>
      </p:sp>
    </p:spTree>
    <p:extLst>
      <p:ext uri="{BB962C8B-B14F-4D97-AF65-F5344CB8AC3E}">
        <p14:creationId xmlns:p14="http://schemas.microsoft.com/office/powerpoint/2010/main" val="274521822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animBg="1"/>
      <p:bldP spid="11" grpId="0" animBg="1"/>
      <p:bldP spid="12" grpId="0"/>
      <p:bldP spid="13" grpId="0"/>
      <p:bldP spid="14" grpId="0"/>
      <p:bldP spid="16" grpId="0"/>
      <p:bldP spid="17" grpId="0"/>
      <p:bldP spid="18" grpId="0"/>
      <p:bldP spid="19" grpId="0"/>
      <p:bldP spid="20" grpId="0"/>
      <p:bldP spid="21" grpId="0"/>
      <p:bldP spid="22" grpId="0"/>
      <p:bldP spid="23" grpId="0"/>
      <p:bldP spid="2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Very common instructions</a:t>
            </a:r>
          </a:p>
        </p:txBody>
      </p:sp>
      <p:sp>
        <p:nvSpPr>
          <p:cNvPr id="3" name="Content Placeholder 2"/>
          <p:cNvSpPr>
            <a:spLocks noGrp="1"/>
          </p:cNvSpPr>
          <p:nvPr>
            <p:ph idx="1"/>
          </p:nvPr>
        </p:nvSpPr>
        <p:spPr>
          <a:xfrm>
            <a:off x="152400" y="495301"/>
            <a:ext cx="8991600" cy="533399"/>
          </a:xfrm>
        </p:spPr>
        <p:txBody>
          <a:bodyPr>
            <a:normAutofit/>
          </a:bodyPr>
          <a:lstStyle/>
          <a:p>
            <a:r>
              <a:rPr lang="en-US" b="1" dirty="0" err="1">
                <a:latin typeface="Consolas" panose="020B0609020204030204" pitchFamily="49" charset="0"/>
                <a:cs typeface="Consolas" panose="020B0609020204030204" pitchFamily="49" charset="0"/>
              </a:rPr>
              <a:t>mov</a:t>
            </a:r>
            <a:r>
              <a:rPr lang="en-US" dirty="0"/>
              <a:t> copies data around. it's really flexible.</a:t>
            </a:r>
            <a:endParaRPr lang="en-US" b="1" dirty="0"/>
          </a:p>
        </p:txBody>
      </p:sp>
      <p:sp>
        <p:nvSpPr>
          <p:cNvPr id="4" name="Footer Placeholder 3"/>
          <p:cNvSpPr>
            <a:spLocks noGrp="1"/>
          </p:cNvSpPr>
          <p:nvPr>
            <p:ph type="ftr" sz="quarter" idx="11"/>
          </p:nvPr>
        </p:nvSpPr>
        <p:spPr/>
        <p:txBody>
          <a:bodyPr/>
          <a:lstStyle/>
          <a:p>
            <a:r>
              <a:rPr lang="cs-CZ"/>
              <a:t>CS449</a:t>
            </a:r>
            <a:endParaRPr lang="en-US"/>
          </a:p>
        </p:txBody>
      </p:sp>
      <p:sp>
        <p:nvSpPr>
          <p:cNvPr id="5" name="Slide Number Placeholder 4"/>
          <p:cNvSpPr>
            <a:spLocks noGrp="1"/>
          </p:cNvSpPr>
          <p:nvPr>
            <p:ph type="sldNum" sz="quarter" idx="12"/>
          </p:nvPr>
        </p:nvSpPr>
        <p:spPr/>
        <p:txBody>
          <a:bodyPr/>
          <a:lstStyle/>
          <a:p>
            <a:fld id="{3552B95B-556F-44BD-91A5-D80C1B9E2BB3}" type="slidenum">
              <a:rPr lang="en-US" smtClean="0"/>
              <a:pPr/>
              <a:t>8</a:t>
            </a:fld>
            <a:endParaRPr lang="en-US"/>
          </a:p>
        </p:txBody>
      </p:sp>
      <p:sp>
        <p:nvSpPr>
          <p:cNvPr id="6" name="TextBox 5"/>
          <p:cNvSpPr txBox="1"/>
          <p:nvPr/>
        </p:nvSpPr>
        <p:spPr>
          <a:xfrm>
            <a:off x="1060784" y="800100"/>
            <a:ext cx="4038600" cy="1569660"/>
          </a:xfrm>
          <a:prstGeom prst="rect">
            <a:avLst/>
          </a:prstGeom>
          <a:noFill/>
        </p:spPr>
        <p:txBody>
          <a:bodyPr wrap="square" rtlCol="0">
            <a:spAutoFit/>
          </a:bodyPr>
          <a:lstStyle/>
          <a:p>
            <a:r>
              <a:rPr lang="en-US" sz="2400" b="1" dirty="0" err="1">
                <a:solidFill>
                  <a:srgbClr val="FF0000"/>
                </a:solidFill>
                <a:latin typeface="Consolas" panose="020B0609020204030204" pitchFamily="49" charset="0"/>
                <a:cs typeface="Consolas" panose="020B0609020204030204" pitchFamily="49" charset="0"/>
              </a:rPr>
              <a:t>mov</a:t>
            </a:r>
            <a:r>
              <a:rPr lang="en-US" sz="2400" b="1" dirty="0">
                <a:solidFill>
                  <a:srgbClr val="FF0000"/>
                </a:solidFill>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rax</a:t>
            </a:r>
            <a:r>
              <a:rPr lang="en-US" sz="2400" b="1" dirty="0">
                <a:latin typeface="Consolas" panose="020B0609020204030204" pitchFamily="49" charset="0"/>
                <a:cs typeface="Consolas" panose="020B0609020204030204" pitchFamily="49" charset="0"/>
              </a:rPr>
              <a:t>, </a:t>
            </a:r>
            <a:r>
              <a:rPr lang="en-US" sz="2400" b="1" dirty="0">
                <a:solidFill>
                  <a:schemeClr val="accent3">
                    <a:lumMod val="75000"/>
                  </a:schemeClr>
                </a:solidFill>
                <a:latin typeface="Consolas" panose="020B0609020204030204" pitchFamily="49" charset="0"/>
                <a:cs typeface="Consolas" panose="020B0609020204030204" pitchFamily="49" charset="0"/>
              </a:rPr>
              <a:t>10</a:t>
            </a:r>
          </a:p>
          <a:p>
            <a:r>
              <a:rPr lang="en-US" sz="2400" b="1" dirty="0" err="1">
                <a:solidFill>
                  <a:srgbClr val="FF0000"/>
                </a:solidFill>
                <a:latin typeface="Consolas" panose="020B0609020204030204" pitchFamily="49" charset="0"/>
                <a:cs typeface="Consolas" panose="020B0609020204030204" pitchFamily="49" charset="0"/>
              </a:rPr>
              <a:t>mov</a:t>
            </a:r>
            <a:r>
              <a:rPr lang="en-US" sz="2400" b="1" dirty="0">
                <a:solidFill>
                  <a:srgbClr val="FF0000"/>
                </a:solidFill>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rbx</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rax</a:t>
            </a:r>
            <a:endParaRPr lang="en-US" sz="2400" b="1" dirty="0">
              <a:latin typeface="Consolas" panose="020B0609020204030204" pitchFamily="49" charset="0"/>
              <a:cs typeface="Consolas" panose="020B0609020204030204" pitchFamily="49" charset="0"/>
            </a:endParaRPr>
          </a:p>
          <a:p>
            <a:r>
              <a:rPr lang="en-US" sz="2400" b="1" dirty="0" err="1">
                <a:solidFill>
                  <a:srgbClr val="FF0000"/>
                </a:solidFill>
                <a:latin typeface="Consolas" panose="020B0609020204030204" pitchFamily="49" charset="0"/>
                <a:cs typeface="Consolas" panose="020B0609020204030204" pitchFamily="49" charset="0"/>
              </a:rPr>
              <a:t>mov</a:t>
            </a:r>
            <a:r>
              <a:rPr lang="en-US" sz="2400" b="1" dirty="0">
                <a:solidFill>
                  <a:srgbClr val="FF0000"/>
                </a:solidFill>
                <a:latin typeface="Consolas" panose="020B0609020204030204" pitchFamily="49" charset="0"/>
                <a:cs typeface="Consolas" panose="020B0609020204030204" pitchFamily="49" charset="0"/>
              </a:rPr>
              <a:t> </a:t>
            </a:r>
            <a:r>
              <a:rPr lang="en-US" sz="2400" b="1" dirty="0">
                <a:latin typeface="Consolas" panose="020B0609020204030204" pitchFamily="49" charset="0"/>
                <a:cs typeface="Consolas" panose="020B0609020204030204" pitchFamily="49" charset="0"/>
              </a:rPr>
              <a:t>[rsp+</a:t>
            </a:r>
            <a:r>
              <a:rPr lang="en-US" sz="2400" b="1" dirty="0">
                <a:solidFill>
                  <a:schemeClr val="accent3">
                    <a:lumMod val="75000"/>
                  </a:schemeClr>
                </a:solidFill>
                <a:latin typeface="Consolas" panose="020B0609020204030204" pitchFamily="49" charset="0"/>
                <a:cs typeface="Consolas" panose="020B0609020204030204" pitchFamily="49" charset="0"/>
              </a:rPr>
              <a:t>8</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rbx</a:t>
            </a:r>
            <a:endParaRPr lang="en-US" sz="2400" b="1" dirty="0">
              <a:latin typeface="Consolas" panose="020B0609020204030204" pitchFamily="49" charset="0"/>
              <a:cs typeface="Consolas" panose="020B0609020204030204" pitchFamily="49" charset="0"/>
            </a:endParaRPr>
          </a:p>
          <a:p>
            <a:r>
              <a:rPr lang="en-US" sz="2400" b="1" dirty="0" err="1">
                <a:solidFill>
                  <a:srgbClr val="FF0000"/>
                </a:solidFill>
                <a:latin typeface="Consolas" panose="020B0609020204030204" pitchFamily="49" charset="0"/>
                <a:cs typeface="Consolas" panose="020B0609020204030204" pitchFamily="49" charset="0"/>
              </a:rPr>
              <a:t>mov</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rbx</a:t>
            </a:r>
            <a:r>
              <a:rPr lang="en-US" sz="2400" b="1" dirty="0">
                <a:latin typeface="Consolas" panose="020B0609020204030204" pitchFamily="49" charset="0"/>
                <a:cs typeface="Consolas" panose="020B0609020204030204" pitchFamily="49" charset="0"/>
              </a:rPr>
              <a:t>, [rsp+</a:t>
            </a:r>
            <a:r>
              <a:rPr lang="en-US" sz="2400" b="1" dirty="0">
                <a:solidFill>
                  <a:schemeClr val="accent3">
                    <a:lumMod val="75000"/>
                  </a:schemeClr>
                </a:solidFill>
                <a:latin typeface="Consolas" panose="020B0609020204030204" pitchFamily="49" charset="0"/>
                <a:cs typeface="Consolas" panose="020B0609020204030204" pitchFamily="49" charset="0"/>
              </a:rPr>
              <a:t>0</a:t>
            </a:r>
            <a:r>
              <a:rPr lang="en-US" sz="2400" b="1" dirty="0">
                <a:latin typeface="Consolas" panose="020B0609020204030204" pitchFamily="49" charset="0"/>
                <a:cs typeface="Consolas" panose="020B0609020204030204" pitchFamily="49" charset="0"/>
              </a:rPr>
              <a:t>]</a:t>
            </a:r>
          </a:p>
        </p:txBody>
      </p:sp>
      <p:sp>
        <p:nvSpPr>
          <p:cNvPr id="9" name="TextBox 8"/>
          <p:cNvSpPr txBox="1"/>
          <p:nvPr/>
        </p:nvSpPr>
        <p:spPr>
          <a:xfrm>
            <a:off x="4401152" y="800100"/>
            <a:ext cx="4038600" cy="1569660"/>
          </a:xfrm>
          <a:prstGeom prst="rect">
            <a:avLst/>
          </a:prstGeom>
          <a:noFill/>
        </p:spPr>
        <p:txBody>
          <a:bodyPr wrap="square" rtlCol="0">
            <a:spAutoFit/>
          </a:bodyPr>
          <a:lstStyle/>
          <a:p>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10</a:t>
            </a:r>
          </a:p>
          <a:p>
            <a:r>
              <a:rPr lang="en-US" sz="2400" dirty="0" err="1">
                <a:latin typeface="Consolas" panose="020B0609020204030204" pitchFamily="49" charset="0"/>
                <a:cs typeface="Consolas" panose="020B0609020204030204" pitchFamily="49" charset="0"/>
              </a:rPr>
              <a:t>rbx</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rax</a:t>
            </a:r>
            <a:endParaRPr lang="en-US" sz="2400" dirty="0">
              <a:latin typeface="Consolas" panose="020B0609020204030204" pitchFamily="49" charset="0"/>
              <a:cs typeface="Consolas" panose="020B0609020204030204" pitchFamily="49" charset="0"/>
            </a:endParaRPr>
          </a:p>
          <a:p>
            <a:r>
              <a:rPr lang="en-US" sz="2400" dirty="0">
                <a:latin typeface="Consolas" panose="020B0609020204030204" pitchFamily="49" charset="0"/>
                <a:cs typeface="Consolas" panose="020B0609020204030204" pitchFamily="49" charset="0"/>
              </a:rPr>
              <a:t>MEM[rsp+8] = </a:t>
            </a:r>
            <a:r>
              <a:rPr lang="en-US" sz="2400" dirty="0" err="1">
                <a:latin typeface="Consolas" panose="020B0609020204030204" pitchFamily="49" charset="0"/>
                <a:cs typeface="Consolas" panose="020B0609020204030204" pitchFamily="49" charset="0"/>
              </a:rPr>
              <a:t>rbx</a:t>
            </a:r>
            <a:endParaRPr lang="en-US" sz="2400" dirty="0">
              <a:latin typeface="Consolas" panose="020B0609020204030204" pitchFamily="49" charset="0"/>
              <a:cs typeface="Consolas" panose="020B0609020204030204" pitchFamily="49" charset="0"/>
            </a:endParaRPr>
          </a:p>
          <a:p>
            <a:r>
              <a:rPr lang="en-US" sz="2400" dirty="0" err="1">
                <a:latin typeface="Consolas" panose="020B0609020204030204" pitchFamily="49" charset="0"/>
                <a:cs typeface="Consolas" panose="020B0609020204030204" pitchFamily="49" charset="0"/>
              </a:rPr>
              <a:t>rbx</a:t>
            </a:r>
            <a:r>
              <a:rPr lang="en-US" sz="2400" dirty="0">
                <a:latin typeface="Consolas" panose="020B0609020204030204" pitchFamily="49" charset="0"/>
                <a:cs typeface="Consolas" panose="020B0609020204030204" pitchFamily="49" charset="0"/>
              </a:rPr>
              <a:t> = MEM[rsp+0]</a:t>
            </a:r>
          </a:p>
        </p:txBody>
      </p:sp>
      <p:sp>
        <p:nvSpPr>
          <p:cNvPr id="10" name="TextBox 9"/>
          <p:cNvSpPr txBox="1"/>
          <p:nvPr/>
        </p:nvSpPr>
        <p:spPr>
          <a:xfrm>
            <a:off x="1060784" y="3321903"/>
            <a:ext cx="4038600" cy="1569660"/>
          </a:xfrm>
          <a:prstGeom prst="rect">
            <a:avLst/>
          </a:prstGeom>
          <a:noFill/>
        </p:spPr>
        <p:txBody>
          <a:bodyPr wrap="square" rtlCol="0">
            <a:spAutoFit/>
          </a:bodyPr>
          <a:lstStyle/>
          <a:p>
            <a:r>
              <a:rPr lang="en-US" sz="2400" b="1" dirty="0">
                <a:solidFill>
                  <a:srgbClr val="FF0000"/>
                </a:solidFill>
                <a:latin typeface="Consolas" panose="020B0609020204030204" pitchFamily="49" charset="0"/>
                <a:cs typeface="Consolas" panose="020B0609020204030204" pitchFamily="49" charset="0"/>
              </a:rPr>
              <a:t>add  </a:t>
            </a:r>
            <a:r>
              <a:rPr lang="en-US" sz="2400" b="1" dirty="0" err="1">
                <a:latin typeface="Consolas" panose="020B0609020204030204" pitchFamily="49" charset="0"/>
                <a:cs typeface="Consolas" panose="020B0609020204030204" pitchFamily="49" charset="0"/>
              </a:rPr>
              <a:t>rax</a:t>
            </a:r>
            <a:r>
              <a:rPr lang="en-US" sz="2400" b="1" dirty="0">
                <a:latin typeface="Consolas" panose="020B0609020204030204" pitchFamily="49" charset="0"/>
                <a:cs typeface="Consolas" panose="020B0609020204030204" pitchFamily="49" charset="0"/>
              </a:rPr>
              <a:t>, </a:t>
            </a:r>
            <a:r>
              <a:rPr lang="en-US" sz="2400" b="1" dirty="0">
                <a:solidFill>
                  <a:schemeClr val="accent3">
                    <a:lumMod val="75000"/>
                  </a:schemeClr>
                </a:solidFill>
                <a:latin typeface="Consolas" panose="020B0609020204030204" pitchFamily="49" charset="0"/>
                <a:cs typeface="Consolas" panose="020B0609020204030204" pitchFamily="49" charset="0"/>
              </a:rPr>
              <a:t>10</a:t>
            </a:r>
          </a:p>
          <a:p>
            <a:r>
              <a:rPr lang="en-US" sz="2400" b="1" dirty="0">
                <a:solidFill>
                  <a:srgbClr val="FF0000"/>
                </a:solidFill>
                <a:latin typeface="Consolas" panose="020B0609020204030204" pitchFamily="49" charset="0"/>
                <a:cs typeface="Consolas" panose="020B0609020204030204" pitchFamily="49" charset="0"/>
              </a:rPr>
              <a:t>sub  </a:t>
            </a:r>
            <a:r>
              <a:rPr lang="en-US" sz="2400" b="1" dirty="0">
                <a:latin typeface="Consolas" panose="020B0609020204030204" pitchFamily="49" charset="0"/>
                <a:cs typeface="Consolas" panose="020B0609020204030204" pitchFamily="49" charset="0"/>
              </a:rPr>
              <a:t>[rsp+</a:t>
            </a:r>
            <a:r>
              <a:rPr lang="en-US" sz="2400" b="1" dirty="0">
                <a:solidFill>
                  <a:schemeClr val="accent3">
                    <a:lumMod val="75000"/>
                  </a:schemeClr>
                </a:solidFill>
                <a:latin typeface="Consolas" panose="020B0609020204030204" pitchFamily="49" charset="0"/>
                <a:cs typeface="Consolas" panose="020B0609020204030204" pitchFamily="49" charset="0"/>
              </a:rPr>
              <a:t>8</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rax</a:t>
            </a:r>
            <a:endParaRPr lang="en-US" sz="2400" b="1" dirty="0">
              <a:latin typeface="Consolas" panose="020B0609020204030204" pitchFamily="49" charset="0"/>
              <a:cs typeface="Consolas" panose="020B0609020204030204" pitchFamily="49" charset="0"/>
            </a:endParaRPr>
          </a:p>
          <a:p>
            <a:r>
              <a:rPr lang="en-US" sz="2400" b="1" dirty="0" err="1">
                <a:solidFill>
                  <a:srgbClr val="FF0000"/>
                </a:solidFill>
                <a:latin typeface="Consolas" panose="020B0609020204030204" pitchFamily="49" charset="0"/>
                <a:cs typeface="Consolas" panose="020B0609020204030204" pitchFamily="49" charset="0"/>
              </a:rPr>
              <a:t>imul</a:t>
            </a:r>
            <a:r>
              <a:rPr lang="en-US" sz="2400" b="1" dirty="0">
                <a:latin typeface="Consolas" panose="020B0609020204030204" pitchFamily="49" charset="0"/>
                <a:cs typeface="Consolas" panose="020B0609020204030204" pitchFamily="49" charset="0"/>
              </a:rPr>
              <a:t> r8, </a:t>
            </a:r>
            <a:r>
              <a:rPr lang="en-US" sz="2400" b="1" dirty="0">
                <a:solidFill>
                  <a:schemeClr val="accent3">
                    <a:lumMod val="75000"/>
                  </a:schemeClr>
                </a:solidFill>
                <a:latin typeface="Consolas" panose="020B0609020204030204" pitchFamily="49" charset="0"/>
                <a:cs typeface="Consolas" panose="020B0609020204030204" pitchFamily="49" charset="0"/>
              </a:rPr>
              <a:t>50</a:t>
            </a:r>
          </a:p>
          <a:p>
            <a:r>
              <a:rPr lang="en-US" sz="2400" b="1" dirty="0" err="1">
                <a:solidFill>
                  <a:srgbClr val="FF0000"/>
                </a:solidFill>
                <a:latin typeface="Consolas" panose="020B0609020204030204" pitchFamily="49" charset="0"/>
                <a:cs typeface="Consolas" panose="020B0609020204030204" pitchFamily="49" charset="0"/>
              </a:rPr>
              <a:t>idiv</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rdi</a:t>
            </a:r>
            <a:endParaRPr lang="en-US" sz="2400" b="1" dirty="0">
              <a:latin typeface="Consolas" panose="020B0609020204030204" pitchFamily="49" charset="0"/>
              <a:cs typeface="Consolas" panose="020B0609020204030204" pitchFamily="49" charset="0"/>
            </a:endParaRPr>
          </a:p>
        </p:txBody>
      </p:sp>
      <p:sp>
        <p:nvSpPr>
          <p:cNvPr id="11" name="TextBox 10"/>
          <p:cNvSpPr txBox="1"/>
          <p:nvPr/>
        </p:nvSpPr>
        <p:spPr>
          <a:xfrm>
            <a:off x="1076024" y="2476500"/>
            <a:ext cx="6839552" cy="769441"/>
          </a:xfrm>
          <a:prstGeom prst="rect">
            <a:avLst/>
          </a:prstGeom>
          <a:noFill/>
        </p:spPr>
        <p:txBody>
          <a:bodyPr wrap="square" rtlCol="0">
            <a:spAutoFit/>
          </a:bodyPr>
          <a:lstStyle/>
          <a:p>
            <a:pPr algn="ctr"/>
            <a:r>
              <a:rPr lang="en-US" sz="2200" dirty="0"/>
              <a:t>most instructions have two operands, and they use the first as </a:t>
            </a:r>
            <a:r>
              <a:rPr lang="en-US" sz="2200" b="1" dirty="0"/>
              <a:t>both a source </a:t>
            </a:r>
            <a:r>
              <a:rPr lang="en-US" sz="2200" b="1" i="1" dirty="0"/>
              <a:t>and</a:t>
            </a:r>
            <a:r>
              <a:rPr lang="en-US" sz="2200" b="1" dirty="0"/>
              <a:t> a destination.</a:t>
            </a:r>
          </a:p>
        </p:txBody>
      </p:sp>
      <p:sp>
        <p:nvSpPr>
          <p:cNvPr id="12" name="TextBox 11"/>
          <p:cNvSpPr txBox="1"/>
          <p:nvPr/>
        </p:nvSpPr>
        <p:spPr>
          <a:xfrm>
            <a:off x="4401152" y="3321903"/>
            <a:ext cx="4038600" cy="1569660"/>
          </a:xfrm>
          <a:prstGeom prst="rect">
            <a:avLst/>
          </a:prstGeom>
          <a:noFill/>
        </p:spPr>
        <p:txBody>
          <a:bodyPr wrap="square" rtlCol="0">
            <a:spAutoFit/>
          </a:bodyPr>
          <a:lstStyle/>
          <a:p>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10</a:t>
            </a:r>
          </a:p>
          <a:p>
            <a:r>
              <a:rPr lang="en-US" sz="2400" dirty="0">
                <a:latin typeface="Consolas" panose="020B0609020204030204" pitchFamily="49" charset="0"/>
                <a:cs typeface="Consolas" panose="020B0609020204030204" pitchFamily="49" charset="0"/>
              </a:rPr>
              <a:t>MEM[rsp+8] -= </a:t>
            </a:r>
            <a:r>
              <a:rPr lang="en-US" sz="2400" dirty="0" err="1">
                <a:latin typeface="Consolas" panose="020B0609020204030204" pitchFamily="49" charset="0"/>
                <a:cs typeface="Consolas" panose="020B0609020204030204" pitchFamily="49" charset="0"/>
              </a:rPr>
              <a:t>rax</a:t>
            </a:r>
            <a:endParaRPr lang="en-US" sz="2400" dirty="0">
              <a:latin typeface="Consolas" panose="020B0609020204030204" pitchFamily="49" charset="0"/>
              <a:cs typeface="Consolas" panose="020B0609020204030204" pitchFamily="49" charset="0"/>
            </a:endParaRPr>
          </a:p>
          <a:p>
            <a:r>
              <a:rPr lang="en-US" sz="2400" dirty="0">
                <a:latin typeface="Consolas" panose="020B0609020204030204" pitchFamily="49" charset="0"/>
                <a:cs typeface="Consolas" panose="020B0609020204030204" pitchFamily="49" charset="0"/>
              </a:rPr>
              <a:t>r8 *= 50</a:t>
            </a:r>
          </a:p>
          <a:p>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rdi</a:t>
            </a:r>
            <a:r>
              <a:rPr lang="en-US" sz="2400" dirty="0">
                <a:latin typeface="Consolas" panose="020B0609020204030204" pitchFamily="49" charset="0"/>
                <a:cs typeface="Consolas" panose="020B0609020204030204" pitchFamily="49" charset="0"/>
              </a:rPr>
              <a:t> (??????)</a:t>
            </a:r>
          </a:p>
        </p:txBody>
      </p:sp>
      <p:sp>
        <p:nvSpPr>
          <p:cNvPr id="13" name="TextBox 12">
            <a:extLst>
              <a:ext uri="{FF2B5EF4-FFF2-40B4-BE49-F238E27FC236}">
                <a16:creationId xmlns:a16="http://schemas.microsoft.com/office/drawing/2014/main" id="{596B9291-7ED0-7E4C-9006-984E7D680B3F}"/>
              </a:ext>
            </a:extLst>
          </p:cNvPr>
          <p:cNvSpPr txBox="1"/>
          <p:nvPr/>
        </p:nvSpPr>
        <p:spPr>
          <a:xfrm>
            <a:off x="1581752" y="4919503"/>
            <a:ext cx="5828096" cy="430887"/>
          </a:xfrm>
          <a:prstGeom prst="rect">
            <a:avLst/>
          </a:prstGeom>
          <a:noFill/>
        </p:spPr>
        <p:txBody>
          <a:bodyPr wrap="square" rtlCol="0">
            <a:spAutoFit/>
          </a:bodyPr>
          <a:lstStyle/>
          <a:p>
            <a:pPr algn="ctr"/>
            <a:r>
              <a:rPr lang="en-US" sz="2200" dirty="0"/>
              <a:t>this is a CISC hallmark: </a:t>
            </a:r>
            <a:r>
              <a:rPr lang="en-US" sz="2200" b="1" dirty="0"/>
              <a:t>implicit operands.</a:t>
            </a:r>
            <a:endParaRPr lang="en-US" sz="2200" dirty="0"/>
          </a:p>
        </p:txBody>
      </p:sp>
    </p:spTree>
    <p:extLst>
      <p:ext uri="{BB962C8B-B14F-4D97-AF65-F5344CB8AC3E}">
        <p14:creationId xmlns:p14="http://schemas.microsoft.com/office/powerpoint/2010/main" val="48884099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9" grpId="0" uiExpand="1" build="p"/>
      <p:bldP spid="10" grpId="0" uiExpand="1" build="p"/>
      <p:bldP spid="11" grpId="0"/>
      <p:bldP spid="12" grpId="0" uiExpand="1" build="p"/>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6DB41-1FEB-E242-B5B7-E7FEB2E6BB4E}"/>
              </a:ext>
            </a:extLst>
          </p:cNvPr>
          <p:cNvSpPr>
            <a:spLocks noGrp="1"/>
          </p:cNvSpPr>
          <p:nvPr>
            <p:ph type="title"/>
          </p:nvPr>
        </p:nvSpPr>
        <p:spPr/>
        <p:txBody>
          <a:bodyPr/>
          <a:lstStyle/>
          <a:p>
            <a:r>
              <a:rPr lang="en-US" dirty="0"/>
              <a:t>lea, lea, lea…</a:t>
            </a:r>
          </a:p>
        </p:txBody>
      </p:sp>
      <p:sp>
        <p:nvSpPr>
          <p:cNvPr id="3" name="Content Placeholder 2">
            <a:extLst>
              <a:ext uri="{FF2B5EF4-FFF2-40B4-BE49-F238E27FC236}">
                <a16:creationId xmlns:a16="http://schemas.microsoft.com/office/drawing/2014/main" id="{E92F660A-3F9D-8644-864E-A9BE95940515}"/>
              </a:ext>
            </a:extLst>
          </p:cNvPr>
          <p:cNvSpPr>
            <a:spLocks noGrp="1"/>
          </p:cNvSpPr>
          <p:nvPr>
            <p:ph idx="1"/>
          </p:nvPr>
        </p:nvSpPr>
        <p:spPr>
          <a:xfrm>
            <a:off x="152400" y="495301"/>
            <a:ext cx="8991600" cy="495301"/>
          </a:xfrm>
        </p:spPr>
        <p:txBody>
          <a:bodyPr/>
          <a:lstStyle/>
          <a:p>
            <a:r>
              <a:rPr lang="en-US" b="1" dirty="0">
                <a:solidFill>
                  <a:srgbClr val="FF0000"/>
                </a:solidFill>
                <a:latin typeface="Consolas" panose="020B0609020204030204" pitchFamily="49" charset="0"/>
                <a:cs typeface="Consolas" panose="020B0609020204030204" pitchFamily="49" charset="0"/>
              </a:rPr>
              <a:t>lea</a:t>
            </a:r>
            <a:r>
              <a:rPr lang="en-US" dirty="0"/>
              <a:t> is a weird instruction. it stands for Load Effective Address.</a:t>
            </a:r>
          </a:p>
        </p:txBody>
      </p:sp>
      <p:sp>
        <p:nvSpPr>
          <p:cNvPr id="4" name="Footer Placeholder 3">
            <a:extLst>
              <a:ext uri="{FF2B5EF4-FFF2-40B4-BE49-F238E27FC236}">
                <a16:creationId xmlns:a16="http://schemas.microsoft.com/office/drawing/2014/main" id="{F50EA0FE-1140-7645-BF77-2D1F15B681F9}"/>
              </a:ext>
            </a:extLst>
          </p:cNvPr>
          <p:cNvSpPr>
            <a:spLocks noGrp="1"/>
          </p:cNvSpPr>
          <p:nvPr>
            <p:ph type="ftr" sz="quarter" idx="11"/>
          </p:nvPr>
        </p:nvSpPr>
        <p:spPr/>
        <p:txBody>
          <a:bodyPr/>
          <a:lstStyle/>
          <a:p>
            <a:r>
              <a:rPr lang="cs-CZ"/>
              <a:t>CS449</a:t>
            </a:r>
            <a:endParaRPr lang="en-US"/>
          </a:p>
        </p:txBody>
      </p:sp>
      <p:sp>
        <p:nvSpPr>
          <p:cNvPr id="5" name="Slide Number Placeholder 4">
            <a:extLst>
              <a:ext uri="{FF2B5EF4-FFF2-40B4-BE49-F238E27FC236}">
                <a16:creationId xmlns:a16="http://schemas.microsoft.com/office/drawing/2014/main" id="{6E7D42B9-D908-F24E-AC96-2EA9B7B79F1B}"/>
              </a:ext>
            </a:extLst>
          </p:cNvPr>
          <p:cNvSpPr>
            <a:spLocks noGrp="1"/>
          </p:cNvSpPr>
          <p:nvPr>
            <p:ph type="sldNum" sz="quarter" idx="12"/>
          </p:nvPr>
        </p:nvSpPr>
        <p:spPr/>
        <p:txBody>
          <a:bodyPr/>
          <a:lstStyle/>
          <a:p>
            <a:fld id="{3552B95B-556F-44BD-91A5-D80C1B9E2BB3}" type="slidenum">
              <a:rPr lang="en-US" smtClean="0"/>
              <a:pPr/>
              <a:t>9</a:t>
            </a:fld>
            <a:endParaRPr lang="en-US"/>
          </a:p>
        </p:txBody>
      </p:sp>
      <p:sp>
        <p:nvSpPr>
          <p:cNvPr id="6" name="TextBox 5">
            <a:extLst>
              <a:ext uri="{FF2B5EF4-FFF2-40B4-BE49-F238E27FC236}">
                <a16:creationId xmlns:a16="http://schemas.microsoft.com/office/drawing/2014/main" id="{2DEB739C-B899-F940-81F6-54869C508A4C}"/>
              </a:ext>
            </a:extLst>
          </p:cNvPr>
          <p:cNvSpPr txBox="1"/>
          <p:nvPr/>
        </p:nvSpPr>
        <p:spPr>
          <a:xfrm>
            <a:off x="990600" y="800100"/>
            <a:ext cx="4038600" cy="2248949"/>
          </a:xfrm>
          <a:prstGeom prst="rect">
            <a:avLst/>
          </a:prstGeom>
          <a:noFill/>
        </p:spPr>
        <p:txBody>
          <a:bodyPr wrap="square" rtlCol="0">
            <a:spAutoFit/>
          </a:bodyPr>
          <a:lstStyle/>
          <a:p>
            <a:pPr>
              <a:lnSpc>
                <a:spcPct val="150000"/>
              </a:lnSpc>
            </a:pPr>
            <a:r>
              <a:rPr lang="en-US" sz="2400" b="1" dirty="0">
                <a:solidFill>
                  <a:srgbClr val="FF0000"/>
                </a:solidFill>
                <a:latin typeface="Consolas" panose="020B0609020204030204" pitchFamily="49" charset="0"/>
                <a:cs typeface="Consolas" panose="020B0609020204030204" pitchFamily="49" charset="0"/>
              </a:rPr>
              <a:t>lea </a:t>
            </a:r>
            <a:r>
              <a:rPr lang="en-US" sz="2400" b="1" dirty="0" err="1">
                <a:latin typeface="Consolas" panose="020B0609020204030204" pitchFamily="49" charset="0"/>
                <a:cs typeface="Consolas" panose="020B0609020204030204" pitchFamily="49" charset="0"/>
              </a:rPr>
              <a:t>rax</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rdi+rsi</a:t>
            </a:r>
            <a:r>
              <a:rPr lang="en-US" sz="2400" b="1" dirty="0">
                <a:latin typeface="Consolas" panose="020B0609020204030204" pitchFamily="49" charset="0"/>
                <a:cs typeface="Consolas" panose="020B0609020204030204" pitchFamily="49" charset="0"/>
              </a:rPr>
              <a:t>]</a:t>
            </a:r>
          </a:p>
          <a:p>
            <a:pPr>
              <a:lnSpc>
                <a:spcPct val="150000"/>
              </a:lnSpc>
            </a:pPr>
            <a:r>
              <a:rPr lang="en-US" sz="2400" b="1" dirty="0">
                <a:solidFill>
                  <a:srgbClr val="FF0000"/>
                </a:solidFill>
                <a:latin typeface="Consolas" panose="020B0609020204030204" pitchFamily="49" charset="0"/>
                <a:cs typeface="Consolas" panose="020B0609020204030204" pitchFamily="49" charset="0"/>
              </a:rPr>
              <a:t>lea </a:t>
            </a:r>
            <a:r>
              <a:rPr lang="en-US" sz="2400" b="1" dirty="0" err="1">
                <a:latin typeface="Consolas" panose="020B0609020204030204" pitchFamily="49" charset="0"/>
                <a:cs typeface="Consolas" panose="020B0609020204030204" pitchFamily="49" charset="0"/>
              </a:rPr>
              <a:t>rdx</a:t>
            </a:r>
            <a:r>
              <a:rPr lang="en-US" sz="2400" b="1" dirty="0">
                <a:latin typeface="Consolas" panose="020B0609020204030204" pitchFamily="49" charset="0"/>
                <a:cs typeface="Consolas" panose="020B0609020204030204" pitchFamily="49" charset="0"/>
              </a:rPr>
              <a:t>, [rdi+</a:t>
            </a:r>
            <a:r>
              <a:rPr lang="en-US" sz="2400" b="1" dirty="0">
                <a:solidFill>
                  <a:schemeClr val="accent3">
                    <a:lumMod val="75000"/>
                  </a:schemeClr>
                </a:solidFill>
                <a:latin typeface="Consolas" panose="020B0609020204030204" pitchFamily="49" charset="0"/>
                <a:cs typeface="Consolas" panose="020B0609020204030204" pitchFamily="49" charset="0"/>
              </a:rPr>
              <a:t>3</a:t>
            </a:r>
            <a:r>
              <a:rPr lang="en-US" sz="2400" b="1" dirty="0">
                <a:latin typeface="Consolas" panose="020B0609020204030204" pitchFamily="49" charset="0"/>
                <a:cs typeface="Consolas" panose="020B0609020204030204" pitchFamily="49" charset="0"/>
              </a:rPr>
              <a:t>]</a:t>
            </a:r>
          </a:p>
          <a:p>
            <a:pPr>
              <a:lnSpc>
                <a:spcPct val="150000"/>
              </a:lnSpc>
            </a:pPr>
            <a:r>
              <a:rPr lang="en-US" sz="2400" b="1" dirty="0">
                <a:solidFill>
                  <a:srgbClr val="FF0000"/>
                </a:solidFill>
                <a:latin typeface="Consolas" panose="020B0609020204030204" pitchFamily="49" charset="0"/>
                <a:cs typeface="Consolas" panose="020B0609020204030204" pitchFamily="49" charset="0"/>
              </a:rPr>
              <a:t>lea </a:t>
            </a:r>
            <a:r>
              <a:rPr lang="en-US" sz="2400" b="1" dirty="0" err="1">
                <a:latin typeface="Consolas" panose="020B0609020204030204" pitchFamily="49" charset="0"/>
                <a:cs typeface="Consolas" panose="020B0609020204030204" pitchFamily="49" charset="0"/>
              </a:rPr>
              <a:t>rbx</a:t>
            </a:r>
            <a:r>
              <a:rPr lang="en-US" sz="2400" b="1" dirty="0">
                <a:latin typeface="Consolas" panose="020B0609020204030204" pitchFamily="49" charset="0"/>
                <a:cs typeface="Consolas" panose="020B0609020204030204" pitchFamily="49" charset="0"/>
              </a:rPr>
              <a:t>, [r8+r9*</a:t>
            </a:r>
            <a:r>
              <a:rPr lang="en-US" sz="2400" b="1" dirty="0">
                <a:solidFill>
                  <a:schemeClr val="accent3">
                    <a:lumMod val="75000"/>
                  </a:schemeClr>
                </a:solidFill>
                <a:latin typeface="Consolas" panose="020B0609020204030204" pitchFamily="49" charset="0"/>
                <a:cs typeface="Consolas" panose="020B0609020204030204" pitchFamily="49" charset="0"/>
              </a:rPr>
              <a:t>4</a:t>
            </a:r>
            <a:r>
              <a:rPr lang="en-US" sz="2400" b="1" dirty="0">
                <a:latin typeface="Consolas" panose="020B0609020204030204" pitchFamily="49" charset="0"/>
                <a:cs typeface="Consolas" panose="020B0609020204030204" pitchFamily="49" charset="0"/>
              </a:rPr>
              <a:t>]</a:t>
            </a:r>
          </a:p>
          <a:p>
            <a:pPr>
              <a:lnSpc>
                <a:spcPct val="150000"/>
              </a:lnSpc>
            </a:pPr>
            <a:r>
              <a:rPr lang="en-US" sz="2400" b="1" dirty="0">
                <a:solidFill>
                  <a:srgbClr val="FF0000"/>
                </a:solidFill>
                <a:latin typeface="Consolas" panose="020B0609020204030204" pitchFamily="49" charset="0"/>
                <a:cs typeface="Consolas" panose="020B0609020204030204" pitchFamily="49" charset="0"/>
              </a:rPr>
              <a:t>lea </a:t>
            </a:r>
            <a:r>
              <a:rPr lang="en-US" sz="2400" b="1" dirty="0" err="1">
                <a:latin typeface="Consolas" panose="020B0609020204030204" pitchFamily="49" charset="0"/>
                <a:cs typeface="Consolas" panose="020B0609020204030204" pitchFamily="49" charset="0"/>
              </a:rPr>
              <a:t>rcx</a:t>
            </a:r>
            <a:r>
              <a:rPr lang="en-US" sz="2400" b="1" dirty="0">
                <a:latin typeface="Consolas" panose="020B0609020204030204" pitchFamily="49" charset="0"/>
                <a:cs typeface="Consolas" panose="020B0609020204030204" pitchFamily="49" charset="0"/>
              </a:rPr>
              <a:t>, [</a:t>
            </a:r>
            <a:r>
              <a:rPr lang="en-US" sz="2400" b="1" dirty="0" err="1">
                <a:latin typeface="Consolas" panose="020B0609020204030204" pitchFamily="49" charset="0"/>
                <a:cs typeface="Consolas" panose="020B0609020204030204" pitchFamily="49" charset="0"/>
              </a:rPr>
              <a:t>rax+rax</a:t>
            </a:r>
            <a:r>
              <a:rPr lang="en-US" sz="2400" b="1" dirty="0">
                <a:latin typeface="Consolas" panose="020B0609020204030204" pitchFamily="49" charset="0"/>
                <a:cs typeface="Consolas" panose="020B0609020204030204" pitchFamily="49" charset="0"/>
              </a:rPr>
              <a:t>*</a:t>
            </a:r>
            <a:r>
              <a:rPr lang="en-US" sz="2400" b="1" dirty="0">
                <a:solidFill>
                  <a:schemeClr val="accent3">
                    <a:lumMod val="75000"/>
                  </a:schemeClr>
                </a:solidFill>
                <a:latin typeface="Consolas" panose="020B0609020204030204" pitchFamily="49" charset="0"/>
                <a:cs typeface="Consolas" panose="020B0609020204030204" pitchFamily="49" charset="0"/>
              </a:rPr>
              <a:t>2</a:t>
            </a:r>
            <a:r>
              <a:rPr lang="en-US" sz="2400" b="1" dirty="0">
                <a:latin typeface="Consolas" panose="020B0609020204030204" pitchFamily="49" charset="0"/>
                <a:cs typeface="Consolas" panose="020B0609020204030204" pitchFamily="49" charset="0"/>
              </a:rPr>
              <a:t>]</a:t>
            </a:r>
          </a:p>
        </p:txBody>
      </p:sp>
      <p:sp>
        <p:nvSpPr>
          <p:cNvPr id="7" name="TextBox 6">
            <a:extLst>
              <a:ext uri="{FF2B5EF4-FFF2-40B4-BE49-F238E27FC236}">
                <a16:creationId xmlns:a16="http://schemas.microsoft.com/office/drawing/2014/main" id="{FE559800-95CD-4B40-B58E-ECA4C84BDF39}"/>
              </a:ext>
            </a:extLst>
          </p:cNvPr>
          <p:cNvSpPr txBox="1"/>
          <p:nvPr/>
        </p:nvSpPr>
        <p:spPr>
          <a:xfrm>
            <a:off x="4762500" y="800100"/>
            <a:ext cx="4038600" cy="2249014"/>
          </a:xfrm>
          <a:prstGeom prst="rect">
            <a:avLst/>
          </a:prstGeom>
          <a:noFill/>
        </p:spPr>
        <p:txBody>
          <a:bodyPr wrap="square" rtlCol="0">
            <a:spAutoFit/>
          </a:bodyPr>
          <a:lstStyle/>
          <a:p>
            <a:pPr>
              <a:lnSpc>
                <a:spcPct val="150000"/>
              </a:lnSpc>
            </a:pPr>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rdi</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rsi</a:t>
            </a:r>
            <a:endParaRPr lang="en-US" sz="2400" dirty="0">
              <a:latin typeface="Consolas" panose="020B0609020204030204" pitchFamily="49" charset="0"/>
              <a:cs typeface="Consolas" panose="020B0609020204030204" pitchFamily="49" charset="0"/>
            </a:endParaRPr>
          </a:p>
          <a:p>
            <a:pPr>
              <a:lnSpc>
                <a:spcPct val="150000"/>
              </a:lnSpc>
            </a:pPr>
            <a:r>
              <a:rPr lang="en-US" sz="2400" dirty="0" err="1">
                <a:latin typeface="Consolas" panose="020B0609020204030204" pitchFamily="49" charset="0"/>
                <a:cs typeface="Consolas" panose="020B0609020204030204" pitchFamily="49" charset="0"/>
              </a:rPr>
              <a:t>rdx</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rdi</a:t>
            </a:r>
            <a:r>
              <a:rPr lang="en-US" sz="2400" dirty="0">
                <a:latin typeface="Consolas" panose="020B0609020204030204" pitchFamily="49" charset="0"/>
                <a:cs typeface="Consolas" panose="020B0609020204030204" pitchFamily="49" charset="0"/>
              </a:rPr>
              <a:t> + 3</a:t>
            </a:r>
          </a:p>
          <a:p>
            <a:pPr>
              <a:lnSpc>
                <a:spcPct val="150000"/>
              </a:lnSpc>
            </a:pPr>
            <a:r>
              <a:rPr lang="en-US" sz="2400" dirty="0" err="1">
                <a:latin typeface="Consolas" panose="020B0609020204030204" pitchFamily="49" charset="0"/>
                <a:cs typeface="Consolas" panose="020B0609020204030204" pitchFamily="49" charset="0"/>
              </a:rPr>
              <a:t>rbx</a:t>
            </a:r>
            <a:r>
              <a:rPr lang="en-US" sz="2400" dirty="0">
                <a:latin typeface="Consolas" panose="020B0609020204030204" pitchFamily="49" charset="0"/>
                <a:cs typeface="Consolas" panose="020B0609020204030204" pitchFamily="49" charset="0"/>
              </a:rPr>
              <a:t> = r8 + r9 * 4</a:t>
            </a:r>
          </a:p>
          <a:p>
            <a:pPr>
              <a:lnSpc>
                <a:spcPct val="150000"/>
              </a:lnSpc>
            </a:pPr>
            <a:r>
              <a:rPr lang="en-US" sz="2400" dirty="0" err="1">
                <a:latin typeface="Consolas" panose="020B0609020204030204" pitchFamily="49" charset="0"/>
                <a:cs typeface="Consolas" panose="020B0609020204030204" pitchFamily="49" charset="0"/>
              </a:rPr>
              <a:t>rcx</a:t>
            </a:r>
            <a:r>
              <a:rPr lang="en-US" sz="2400" dirty="0">
                <a:latin typeface="Consolas" panose="020B0609020204030204" pitchFamily="49" charset="0"/>
                <a:cs typeface="Consolas" panose="020B0609020204030204" pitchFamily="49" charset="0"/>
              </a:rPr>
              <a:t> = </a:t>
            </a:r>
            <a:r>
              <a:rPr lang="en-US" sz="2400" dirty="0" err="1">
                <a:latin typeface="Consolas" panose="020B0609020204030204" pitchFamily="49" charset="0"/>
                <a:cs typeface="Consolas" panose="020B0609020204030204" pitchFamily="49" charset="0"/>
              </a:rPr>
              <a:t>rax</a:t>
            </a:r>
            <a:r>
              <a:rPr lang="en-US" sz="2400" dirty="0">
                <a:latin typeface="Consolas" panose="020B0609020204030204" pitchFamily="49" charset="0"/>
                <a:cs typeface="Consolas" panose="020B0609020204030204" pitchFamily="49" charset="0"/>
              </a:rPr>
              <a:t> * 3 (ooh!)</a:t>
            </a:r>
          </a:p>
        </p:txBody>
      </p:sp>
      <p:sp>
        <p:nvSpPr>
          <p:cNvPr id="8" name="TextBox 7">
            <a:extLst>
              <a:ext uri="{FF2B5EF4-FFF2-40B4-BE49-F238E27FC236}">
                <a16:creationId xmlns:a16="http://schemas.microsoft.com/office/drawing/2014/main" id="{695488BC-D519-7246-B643-F455B7B760B5}"/>
              </a:ext>
            </a:extLst>
          </p:cNvPr>
          <p:cNvSpPr txBox="1"/>
          <p:nvPr/>
        </p:nvSpPr>
        <p:spPr>
          <a:xfrm>
            <a:off x="838200" y="3261800"/>
            <a:ext cx="7620000" cy="1107996"/>
          </a:xfrm>
          <a:prstGeom prst="rect">
            <a:avLst/>
          </a:prstGeom>
          <a:noFill/>
        </p:spPr>
        <p:txBody>
          <a:bodyPr wrap="square" rtlCol="0">
            <a:spAutoFit/>
          </a:bodyPr>
          <a:lstStyle/>
          <a:p>
            <a:pPr algn="ctr"/>
            <a:r>
              <a:rPr lang="en-US" sz="2200" b="1" dirty="0">
                <a:solidFill>
                  <a:srgbClr val="FF0000"/>
                </a:solidFill>
                <a:latin typeface="Consolas" panose="020B0609020204030204" pitchFamily="49" charset="0"/>
                <a:cs typeface="Consolas" panose="020B0609020204030204" pitchFamily="49" charset="0"/>
              </a:rPr>
              <a:t>lea</a:t>
            </a:r>
            <a:r>
              <a:rPr lang="en-US" sz="2200" dirty="0"/>
              <a:t> was designed for computing </a:t>
            </a:r>
            <a:r>
              <a:rPr lang="en-US" sz="2200" i="1" dirty="0"/>
              <a:t>addresses, </a:t>
            </a:r>
            <a:r>
              <a:rPr lang="en-US" sz="2200" dirty="0"/>
              <a:t>but these days compilers will (ab)use it to do all kinds of fun calculations with a single instruction. </a:t>
            </a:r>
            <a:r>
              <a:rPr lang="en-US" sz="1400" dirty="0"/>
              <a:t>(but it’s still used to compute addresses.)</a:t>
            </a:r>
          </a:p>
        </p:txBody>
      </p:sp>
      <p:sp>
        <p:nvSpPr>
          <p:cNvPr id="9" name="TextBox 8">
            <a:extLst>
              <a:ext uri="{FF2B5EF4-FFF2-40B4-BE49-F238E27FC236}">
                <a16:creationId xmlns:a16="http://schemas.microsoft.com/office/drawing/2014/main" id="{B9BA5382-3C56-E993-148F-C4432189EC2C}"/>
              </a:ext>
            </a:extLst>
          </p:cNvPr>
          <p:cNvSpPr txBox="1"/>
          <p:nvPr/>
        </p:nvSpPr>
        <p:spPr>
          <a:xfrm>
            <a:off x="838200" y="4458861"/>
            <a:ext cx="7620000" cy="769441"/>
          </a:xfrm>
          <a:prstGeom prst="rect">
            <a:avLst/>
          </a:prstGeom>
          <a:noFill/>
        </p:spPr>
        <p:txBody>
          <a:bodyPr wrap="square" rtlCol="0">
            <a:spAutoFit/>
          </a:bodyPr>
          <a:lstStyle/>
          <a:p>
            <a:pPr algn="ctr"/>
            <a:r>
              <a:rPr lang="en-US" sz="2200" b="1" dirty="0">
                <a:solidFill>
                  <a:srgbClr val="FF0000"/>
                </a:solidFill>
                <a:latin typeface="Consolas" panose="020B0609020204030204" pitchFamily="49" charset="0"/>
                <a:cs typeface="Consolas" panose="020B0609020204030204" pitchFamily="49" charset="0"/>
              </a:rPr>
              <a:t>lea</a:t>
            </a:r>
            <a:r>
              <a:rPr lang="en-US" sz="2200" dirty="0"/>
              <a:t> </a:t>
            </a:r>
            <a:r>
              <a:rPr lang="en-US" sz="2200" i="1" dirty="0"/>
              <a:t>looks</a:t>
            </a:r>
            <a:r>
              <a:rPr lang="en-US" sz="2200" dirty="0"/>
              <a:t> like it’s accessing memory with the </a:t>
            </a:r>
            <a:r>
              <a:rPr lang="en-US" sz="2200" b="1" dirty="0">
                <a:latin typeface="Consolas" panose="020B0609020204030204" pitchFamily="49" charset="0"/>
                <a:cs typeface="Consolas" panose="020B0609020204030204" pitchFamily="49" charset="0"/>
              </a:rPr>
              <a:t>[brackets]</a:t>
            </a:r>
            <a:r>
              <a:rPr lang="en-US" sz="2200" dirty="0"/>
              <a:t> but </a:t>
            </a:r>
            <a:r>
              <a:rPr lang="en-US" sz="2200" b="1" dirty="0">
                <a:solidFill>
                  <a:srgbClr val="FF0000"/>
                </a:solidFill>
              </a:rPr>
              <a:t>it does not access memory.</a:t>
            </a:r>
            <a:endParaRPr lang="en-US" sz="1400" i="1" dirty="0">
              <a:solidFill>
                <a:srgbClr val="FF0000"/>
              </a:solidFill>
            </a:endParaRPr>
          </a:p>
        </p:txBody>
      </p:sp>
    </p:spTree>
    <p:extLst>
      <p:ext uri="{BB962C8B-B14F-4D97-AF65-F5344CB8AC3E}">
        <p14:creationId xmlns:p14="http://schemas.microsoft.com/office/powerpoint/2010/main" val="240506703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uiExpand="1" build="p"/>
      <p:bldP spid="7" grpId="0" uiExpand="1" build="p"/>
      <p:bldP spid="8" grpId="0"/>
      <p:bldP spid="9" grpId="0"/>
    </p:bldLst>
  </p:timing>
</p:sld>
</file>

<file path=ppt/theme/theme1.xml><?xml version="1.0" encoding="utf-8"?>
<a:theme xmlns:a="http://schemas.openxmlformats.org/drawingml/2006/main" name="1_02 - C - Basics">
  <a:themeElements>
    <a:clrScheme name="Custom 2">
      <a:dk1>
        <a:srgbClr val="000000"/>
      </a:dk1>
      <a:lt1>
        <a:srgbClr val="FFFFFF"/>
      </a:lt1>
      <a:dk2>
        <a:srgbClr val="3B481E"/>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2">
      <a:majorFont>
        <a:latin typeface="Segoe WP Semibold"/>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lides_fall_2017" id="{93D034CE-FEB5-4D4D-96F7-6B7F8A5EB99A}" vid="{194AE869-5029-ED49-81EA-C574BDDBE67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02 - C - Basics</Template>
  <TotalTime>22062</TotalTime>
  <Words>2628</Words>
  <Application>Microsoft Macintosh PowerPoint</Application>
  <PresentationFormat>On-screen Show (16:10)</PresentationFormat>
  <Paragraphs>384</Paragraphs>
  <Slides>22</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22</vt:i4>
      </vt:variant>
    </vt:vector>
  </HeadingPairs>
  <TitlesOfParts>
    <vt:vector size="31" baseType="lpstr">
      <vt:lpstr>Arial</vt:lpstr>
      <vt:lpstr>Calibri</vt:lpstr>
      <vt:lpstr>Consolas</vt:lpstr>
      <vt:lpstr>Courier New</vt:lpstr>
      <vt:lpstr>Segoe UI</vt:lpstr>
      <vt:lpstr>Segoe WP Semibold</vt:lpstr>
      <vt:lpstr>Trebuchet MS</vt:lpstr>
      <vt:lpstr>Wingdings</vt:lpstr>
      <vt:lpstr>1_02 - C - Basics</vt:lpstr>
      <vt:lpstr>Programs –  Calling Conventions</vt:lpstr>
      <vt:lpstr>Class announcements</vt:lpstr>
      <vt:lpstr>Recapping:</vt:lpstr>
      <vt:lpstr>Crash course on x86-64 (or, x64)</vt:lpstr>
      <vt:lpstr>x86? IA-32? x86-64? x64? AMD64? EM64T?</vt:lpstr>
      <vt:lpstr>x86-64 register archaeology </vt:lpstr>
      <vt:lpstr>Register parts</vt:lpstr>
      <vt:lpstr>Very common instructions</vt:lpstr>
      <vt:lpstr>lea, lea, lea…</vt:lpstr>
      <vt:lpstr>Control flow</vt:lpstr>
      <vt:lpstr>Pushing and popping things on the stack</vt:lpstr>
      <vt:lpstr>Calling and returning</vt:lpstr>
      <vt:lpstr>The System V x86-64 calling convention</vt:lpstr>
      <vt:lpstr>Which registers are for what</vt:lpstr>
      <vt:lpstr>Calling a function</vt:lpstr>
      <vt:lpstr>Function prologue</vt:lpstr>
      <vt:lpstr>Function epilogue</vt:lpstr>
      <vt:lpstr>Stack pointer and base pointer (animated)</vt:lpstr>
      <vt:lpstr>How the AR is cleaned up (animated)</vt:lpstr>
      <vt:lpstr>Prologue and epilogue instructions</vt:lpstr>
      <vt:lpstr>Peeking under the hood</vt:lpstr>
      <vt:lpstr>Peeking under the much-easier-to-read hood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 - Basics</dc:title>
  <dc:creator>me</dc:creator>
  <cp:lastModifiedBy>Billingsley, Jarrett F</cp:lastModifiedBy>
  <cp:revision>301</cp:revision>
  <dcterms:created xsi:type="dcterms:W3CDTF">2017-01-24T02:14:22Z</dcterms:created>
  <dcterms:modified xsi:type="dcterms:W3CDTF">2025-10-21T19:34:54Z</dcterms:modified>
</cp:coreProperties>
</file>